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7.jpg" ContentType="image/jpeg"/>
  <Override PartName="/ppt/media/image28.jpg" ContentType="image/jpeg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4" r:id="rId2"/>
    <p:sldId id="257" r:id="rId3"/>
    <p:sldId id="275" r:id="rId4"/>
    <p:sldId id="259" r:id="rId5"/>
    <p:sldId id="260" r:id="rId6"/>
    <p:sldId id="276" r:id="rId7"/>
    <p:sldId id="277" r:id="rId8"/>
    <p:sldId id="278" r:id="rId9"/>
    <p:sldId id="279" r:id="rId10"/>
    <p:sldId id="280" r:id="rId11"/>
    <p:sldId id="281" r:id="rId12"/>
    <p:sldId id="256" r:id="rId13"/>
    <p:sldId id="261" r:id="rId14"/>
    <p:sldId id="292" r:id="rId15"/>
    <p:sldId id="269" r:id="rId16"/>
    <p:sldId id="288" r:id="rId17"/>
    <p:sldId id="271" r:id="rId18"/>
    <p:sldId id="289" r:id="rId19"/>
    <p:sldId id="285" r:id="rId20"/>
    <p:sldId id="286" r:id="rId21"/>
    <p:sldId id="287" r:id="rId22"/>
    <p:sldId id="290" r:id="rId23"/>
    <p:sldId id="299" r:id="rId24"/>
    <p:sldId id="300" r:id="rId25"/>
    <p:sldId id="302" r:id="rId26"/>
    <p:sldId id="296" r:id="rId27"/>
    <p:sldId id="291" r:id="rId28"/>
    <p:sldId id="258" r:id="rId29"/>
    <p:sldId id="293" r:id="rId30"/>
    <p:sldId id="294" r:id="rId31"/>
    <p:sldId id="304" r:id="rId32"/>
    <p:sldId id="295" r:id="rId33"/>
    <p:sldId id="301" r:id="rId34"/>
    <p:sldId id="305" r:id="rId35"/>
    <p:sldId id="303" r:id="rId36"/>
    <p:sldId id="272" r:id="rId37"/>
    <p:sldId id="298" r:id="rId38"/>
    <p:sldId id="264" r:id="rId39"/>
    <p:sldId id="265" r:id="rId40"/>
    <p:sldId id="267" r:id="rId41"/>
    <p:sldId id="266" r:id="rId42"/>
    <p:sldId id="273" r:id="rId43"/>
    <p:sldId id="263" r:id="rId44"/>
    <p:sldId id="262" r:id="rId4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38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90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0443" y="1"/>
            <a:ext cx="3994160" cy="685765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8190450" y="-347"/>
            <a:ext cx="3994150" cy="6858000"/>
          </a:xfrm>
          <a:custGeom>
            <a:avLst/>
            <a:gdLst/>
            <a:ahLst/>
            <a:cxnLst/>
            <a:rect l="l" t="t" r="r" b="b"/>
            <a:pathLst>
              <a:path w="5991225" h="10287000">
                <a:moveTo>
                  <a:pt x="5991225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5991225" y="0"/>
                </a:lnTo>
                <a:lnTo>
                  <a:pt x="5991225" y="10287000"/>
                </a:lnTo>
                <a:close/>
              </a:path>
            </a:pathLst>
          </a:custGeom>
          <a:solidFill>
            <a:srgbClr val="5696F7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6533" y="747997"/>
            <a:ext cx="6528647" cy="590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67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26534" y="4253263"/>
            <a:ext cx="545465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89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2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2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8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6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3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9C4CC-1029-4F5D-95C6-2050952CFCD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E3B69-DC24-40F0-B3D9-A306639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6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microbizinsocal.org/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hyperlink" Target="mailto:pdeans@microbizinsocal.or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bin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51722" y="6210739"/>
            <a:ext cx="2555663" cy="300509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>
              <a:spcBef>
                <a:spcPts val="63"/>
              </a:spcBef>
            </a:pPr>
            <a:r>
              <a:rPr sz="1900" spc="-43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www.microbizinsocal.org</a:t>
            </a:r>
            <a:endParaRPr sz="19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2967" y="3471874"/>
            <a:ext cx="9354820" cy="255347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algn="ctr">
              <a:lnSpc>
                <a:spcPts val="6860"/>
              </a:lnSpc>
              <a:spcBef>
                <a:spcPts val="67"/>
              </a:spcBef>
            </a:pPr>
            <a:r>
              <a:rPr sz="6434" spc="180" dirty="0">
                <a:latin typeface="Century Gothic"/>
                <a:cs typeface="Century Gothic"/>
              </a:rPr>
              <a:t>Microenterprise</a:t>
            </a:r>
            <a:endParaRPr sz="6434">
              <a:latin typeface="Century Gothic"/>
              <a:cs typeface="Century Gothic"/>
            </a:endParaRPr>
          </a:p>
          <a:p>
            <a:pPr marL="8044" marR="3387" algn="ctr">
              <a:lnSpc>
                <a:spcPct val="77700"/>
              </a:lnSpc>
              <a:spcBef>
                <a:spcPts val="860"/>
              </a:spcBef>
            </a:pPr>
            <a:r>
              <a:rPr sz="6434" spc="70" dirty="0">
                <a:latin typeface="Century Gothic"/>
                <a:cs typeface="Century Gothic"/>
              </a:rPr>
              <a:t>Collaborative</a:t>
            </a:r>
            <a:r>
              <a:rPr sz="6434" spc="-457" dirty="0">
                <a:latin typeface="Century Gothic"/>
                <a:cs typeface="Century Gothic"/>
              </a:rPr>
              <a:t> </a:t>
            </a:r>
            <a:r>
              <a:rPr sz="6434" spc="270" dirty="0">
                <a:latin typeface="Century Gothic"/>
                <a:cs typeface="Century Gothic"/>
              </a:rPr>
              <a:t>of</a:t>
            </a:r>
            <a:r>
              <a:rPr sz="6434" spc="-453" dirty="0">
                <a:latin typeface="Century Gothic"/>
                <a:cs typeface="Century Gothic"/>
              </a:rPr>
              <a:t> </a:t>
            </a:r>
            <a:r>
              <a:rPr sz="6434" spc="140" dirty="0">
                <a:latin typeface="Century Gothic"/>
                <a:cs typeface="Century Gothic"/>
              </a:rPr>
              <a:t>Inland </a:t>
            </a:r>
            <a:r>
              <a:rPr sz="6434" spc="250" dirty="0">
                <a:latin typeface="Century Gothic"/>
                <a:cs typeface="Century Gothic"/>
              </a:rPr>
              <a:t>Southern</a:t>
            </a:r>
            <a:r>
              <a:rPr sz="6434" spc="-453" dirty="0">
                <a:latin typeface="Century Gothic"/>
                <a:cs typeface="Century Gothic"/>
              </a:rPr>
              <a:t> </a:t>
            </a:r>
            <a:r>
              <a:rPr sz="6434" spc="150" dirty="0">
                <a:latin typeface="Century Gothic"/>
                <a:cs typeface="Century Gothic"/>
              </a:rPr>
              <a:t>California</a:t>
            </a:r>
            <a:endParaRPr sz="6434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5493" y="451718"/>
            <a:ext cx="2698739" cy="27431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7968" y="4234992"/>
            <a:ext cx="693843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23" dirty="0">
                <a:solidFill>
                  <a:srgbClr val="5E606E"/>
                </a:solidFill>
                <a:latin typeface="Arial"/>
                <a:cs typeface="Arial"/>
              </a:rPr>
              <a:t>Inception</a:t>
            </a:r>
            <a:endParaRPr sz="1367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31421" y="3744363"/>
            <a:ext cx="10924540" cy="1460923"/>
            <a:chOff x="947131" y="5616543"/>
            <a:chExt cx="16386810" cy="2191385"/>
          </a:xfrm>
        </p:grpSpPr>
        <p:sp>
          <p:nvSpPr>
            <p:cNvPr id="5" name="object 5"/>
            <p:cNvSpPr/>
            <p:nvPr/>
          </p:nvSpPr>
          <p:spPr>
            <a:xfrm>
              <a:off x="2880587" y="5754127"/>
              <a:ext cx="0" cy="1276350"/>
            </a:xfrm>
            <a:custGeom>
              <a:avLst/>
              <a:gdLst/>
              <a:ahLst/>
              <a:cxnLst/>
              <a:rect l="l" t="t" r="r" b="b"/>
              <a:pathLst>
                <a:path h="1276350">
                  <a:moveTo>
                    <a:pt x="0" y="0"/>
                  </a:moveTo>
                  <a:lnTo>
                    <a:pt x="0" y="1276350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5688899" y="5755057"/>
              <a:ext cx="0" cy="2047875"/>
            </a:xfrm>
            <a:custGeom>
              <a:avLst/>
              <a:gdLst/>
              <a:ahLst/>
              <a:cxnLst/>
              <a:rect l="l" t="t" r="r" b="b"/>
              <a:pathLst>
                <a:path h="2047875">
                  <a:moveTo>
                    <a:pt x="0" y="0"/>
                  </a:moveTo>
                  <a:lnTo>
                    <a:pt x="0" y="2047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9996854" y="5828429"/>
              <a:ext cx="0" cy="1657350"/>
            </a:xfrm>
            <a:custGeom>
              <a:avLst/>
              <a:gdLst/>
              <a:ahLst/>
              <a:cxnLst/>
              <a:rect l="l" t="t" r="r" b="b"/>
              <a:pathLst>
                <a:path h="1657350">
                  <a:moveTo>
                    <a:pt x="0" y="0"/>
                  </a:moveTo>
                  <a:lnTo>
                    <a:pt x="0" y="1657350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5644426" y="5751932"/>
              <a:ext cx="0" cy="2028825"/>
            </a:xfrm>
            <a:custGeom>
              <a:avLst/>
              <a:gdLst/>
              <a:ahLst/>
              <a:cxnLst/>
              <a:rect l="l" t="t" r="r" b="b"/>
              <a:pathLst>
                <a:path h="2028825">
                  <a:moveTo>
                    <a:pt x="0" y="0"/>
                  </a:moveTo>
                  <a:lnTo>
                    <a:pt x="0" y="202882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960634" y="5754101"/>
              <a:ext cx="16363950" cy="9525"/>
            </a:xfrm>
            <a:custGeom>
              <a:avLst/>
              <a:gdLst/>
              <a:ahLst/>
              <a:cxnLst/>
              <a:rect l="l" t="t" r="r" b="b"/>
              <a:pathLst>
                <a:path w="16363950" h="9525">
                  <a:moveTo>
                    <a:pt x="0" y="9525"/>
                  </a:moveTo>
                  <a:lnTo>
                    <a:pt x="0" y="0"/>
                  </a:lnTo>
                  <a:lnTo>
                    <a:pt x="16363950" y="0"/>
                  </a:lnTo>
                  <a:lnTo>
                    <a:pt x="16363950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5E606E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956157" y="5730288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286183" y="5730288"/>
              <a:ext cx="47625" cy="57150"/>
            </a:xfrm>
            <a:custGeom>
              <a:avLst/>
              <a:gdLst/>
              <a:ahLst/>
              <a:cxnLst/>
              <a:rect l="l" t="t" r="r" b="b"/>
              <a:pathLst>
                <a:path w="47625" h="57150">
                  <a:moveTo>
                    <a:pt x="0" y="57150"/>
                  </a:moveTo>
                  <a:lnTo>
                    <a:pt x="0" y="0"/>
                  </a:lnTo>
                  <a:lnTo>
                    <a:pt x="47625" y="28575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5E606E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263794" y="568742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51893" y="568742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544827" y="568742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153196" y="568742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4841295" y="568742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429466" y="5696953"/>
              <a:ext cx="9525" cy="133350"/>
            </a:xfrm>
            <a:custGeom>
              <a:avLst/>
              <a:gdLst/>
              <a:ahLst/>
              <a:cxnLst/>
              <a:rect l="l" t="t" r="r" b="b"/>
              <a:pathLst>
                <a:path w="9525" h="133350">
                  <a:moveTo>
                    <a:pt x="0" y="133350"/>
                  </a:moveTo>
                  <a:lnTo>
                    <a:pt x="0" y="0"/>
                  </a:lnTo>
                  <a:lnTo>
                    <a:pt x="9525" y="0"/>
                  </a:lnTo>
                  <a:lnTo>
                    <a:pt x="9525" y="133350"/>
                  </a:lnTo>
                  <a:lnTo>
                    <a:pt x="0" y="133350"/>
                  </a:lnTo>
                  <a:close/>
                </a:path>
              </a:pathLst>
            </a:custGeom>
            <a:solidFill>
              <a:srgbClr val="5E606E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405654" y="5692476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49" y="0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715261" y="568742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996295" y="568742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2604663" y="568742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1292763" y="568742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885696" y="5687428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4745760" y="5621306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0493762" y="4990896"/>
            <a:ext cx="538480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7" dirty="0">
                <a:solidFill>
                  <a:srgbClr val="5E606E"/>
                </a:solidFill>
                <a:latin typeface="Arial"/>
                <a:cs typeface="Arial"/>
              </a:rPr>
              <a:t>Impact</a:t>
            </a:r>
            <a:endParaRPr sz="1367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626557" y="646755"/>
            <a:ext cx="729827" cy="251415"/>
          </a:xfrm>
          <a:prstGeom prst="rect">
            <a:avLst/>
          </a:prstGeom>
        </p:spPr>
        <p:txBody>
          <a:bodyPr vert="horz" wrap="square" lIns="0" tIns="10160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0"/>
              </a:spcBef>
            </a:pPr>
            <a:r>
              <a:rPr sz="1567" spc="-43" dirty="0">
                <a:solidFill>
                  <a:srgbClr val="111111"/>
                </a:solidFill>
                <a:latin typeface="Arial"/>
                <a:cs typeface="Arial"/>
              </a:rPr>
              <a:t>Timeline</a:t>
            </a:r>
            <a:endParaRPr sz="1567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5319" y="1024765"/>
            <a:ext cx="9906423" cy="667769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</a:pPr>
            <a:r>
              <a:rPr sz="4267" spc="70" dirty="0">
                <a:solidFill>
                  <a:srgbClr val="111111"/>
                </a:solidFill>
                <a:latin typeface="Verdana"/>
                <a:cs typeface="Verdana"/>
              </a:rPr>
              <a:t>Journey</a:t>
            </a:r>
            <a:r>
              <a:rPr sz="4267" spc="-679" dirty="0">
                <a:solidFill>
                  <a:srgbClr val="111111"/>
                </a:solidFill>
                <a:latin typeface="Verdana"/>
                <a:cs typeface="Verdana"/>
              </a:rPr>
              <a:t> </a:t>
            </a:r>
            <a:r>
              <a:rPr sz="4267" spc="-37" dirty="0">
                <a:solidFill>
                  <a:srgbClr val="111111"/>
                </a:solidFill>
                <a:latin typeface="Verdana"/>
                <a:cs typeface="Verdana"/>
              </a:rPr>
              <a:t>through</a:t>
            </a:r>
            <a:r>
              <a:rPr sz="4267" spc="-679" dirty="0">
                <a:solidFill>
                  <a:srgbClr val="111111"/>
                </a:solidFill>
                <a:latin typeface="Verdana"/>
                <a:cs typeface="Verdana"/>
              </a:rPr>
              <a:t> </a:t>
            </a:r>
            <a:r>
              <a:rPr sz="4267" spc="53" dirty="0">
                <a:solidFill>
                  <a:srgbClr val="111111"/>
                </a:solidFill>
                <a:latin typeface="Verdana"/>
                <a:cs typeface="Verdana"/>
              </a:rPr>
              <a:t>Impactful</a:t>
            </a:r>
            <a:r>
              <a:rPr sz="4267" spc="-679" dirty="0">
                <a:solidFill>
                  <a:srgbClr val="111111"/>
                </a:solidFill>
                <a:latin typeface="Verdana"/>
                <a:cs typeface="Verdana"/>
              </a:rPr>
              <a:t> </a:t>
            </a:r>
            <a:r>
              <a:rPr sz="4267" spc="-67" dirty="0">
                <a:solidFill>
                  <a:srgbClr val="111111"/>
                </a:solidFill>
                <a:latin typeface="Verdana"/>
                <a:cs typeface="Verdana"/>
              </a:rPr>
              <a:t>Initiatives</a:t>
            </a:r>
            <a:endParaRPr sz="4267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13611" y="3430927"/>
            <a:ext cx="302260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13" dirty="0">
                <a:solidFill>
                  <a:srgbClr val="5E606E"/>
                </a:solidFill>
                <a:latin typeface="Arial Narrow"/>
                <a:cs typeface="Arial Narrow"/>
              </a:rPr>
              <a:t>2014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0254" y="3429932"/>
            <a:ext cx="269240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50" dirty="0">
                <a:solidFill>
                  <a:srgbClr val="5E606E"/>
                </a:solidFill>
                <a:latin typeface="Arial Narrow"/>
                <a:cs typeface="Arial Narrow"/>
              </a:rPr>
              <a:t>2011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96980" y="3429932"/>
            <a:ext cx="289137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13" dirty="0">
                <a:solidFill>
                  <a:srgbClr val="5E606E"/>
                </a:solidFill>
                <a:latin typeface="Arial Narrow"/>
                <a:cs typeface="Arial Narrow"/>
              </a:rPr>
              <a:t>2012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91989" y="3429932"/>
            <a:ext cx="289560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13" dirty="0">
                <a:solidFill>
                  <a:srgbClr val="5E606E"/>
                </a:solidFill>
                <a:latin typeface="Arial Narrow"/>
                <a:cs typeface="Arial Narrow"/>
              </a:rPr>
              <a:t>2013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55759" y="3430927"/>
            <a:ext cx="301837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13" dirty="0">
                <a:solidFill>
                  <a:srgbClr val="5E606E"/>
                </a:solidFill>
                <a:latin typeface="Arial Narrow"/>
                <a:cs typeface="Arial Narrow"/>
              </a:rPr>
              <a:t>2015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806320" y="3430927"/>
            <a:ext cx="296756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13" dirty="0">
                <a:solidFill>
                  <a:srgbClr val="5E606E"/>
                </a:solidFill>
                <a:latin typeface="Arial Narrow"/>
                <a:cs typeface="Arial Narrow"/>
              </a:rPr>
              <a:t>2016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19639" y="3430927"/>
            <a:ext cx="289137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13" dirty="0">
                <a:solidFill>
                  <a:srgbClr val="5E606E"/>
                </a:solidFill>
                <a:latin typeface="Arial Narrow"/>
                <a:cs typeface="Arial Narrow"/>
              </a:rPr>
              <a:t>2017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42466" y="3430927"/>
            <a:ext cx="295063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13" dirty="0">
                <a:solidFill>
                  <a:srgbClr val="5E606E"/>
                </a:solidFill>
                <a:latin typeface="Arial Narrow"/>
                <a:cs typeface="Arial Narrow"/>
              </a:rPr>
              <a:t>2018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951605" y="3430927"/>
            <a:ext cx="295487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13" dirty="0">
                <a:solidFill>
                  <a:srgbClr val="5E606E"/>
                </a:solidFill>
                <a:latin typeface="Arial Narrow"/>
                <a:cs typeface="Arial Narrow"/>
              </a:rPr>
              <a:t>2019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602869" y="3430927"/>
            <a:ext cx="329777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47" dirty="0">
                <a:solidFill>
                  <a:srgbClr val="5E606E"/>
                </a:solidFill>
                <a:latin typeface="Arial Narrow"/>
                <a:cs typeface="Arial Narrow"/>
              </a:rPr>
              <a:t>2020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57045" y="3430927"/>
            <a:ext cx="289137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13" dirty="0">
                <a:solidFill>
                  <a:srgbClr val="5E606E"/>
                </a:solidFill>
                <a:latin typeface="Arial Narrow"/>
                <a:cs typeface="Arial Narrow"/>
              </a:rPr>
              <a:t>2021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676708" y="3430927"/>
            <a:ext cx="309456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13" dirty="0">
                <a:solidFill>
                  <a:srgbClr val="5E606E"/>
                </a:solidFill>
                <a:latin typeface="Arial Narrow"/>
                <a:cs typeface="Arial Narrow"/>
              </a:rPr>
              <a:t>2023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101339" y="3433081"/>
            <a:ext cx="309456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-13" dirty="0">
                <a:solidFill>
                  <a:srgbClr val="5E606E"/>
                </a:solidFill>
                <a:latin typeface="Arial Narrow"/>
                <a:cs typeface="Arial Narrow"/>
              </a:rPr>
              <a:t>2022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270529" y="3433040"/>
            <a:ext cx="322156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30" dirty="0">
                <a:solidFill>
                  <a:srgbClr val="5E606E"/>
                </a:solidFill>
                <a:latin typeface="Arial Narrow"/>
                <a:cs typeface="Arial Narrow"/>
              </a:rPr>
              <a:t>2024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802139" y="4236435"/>
            <a:ext cx="433917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47" dirty="0">
                <a:solidFill>
                  <a:srgbClr val="5E606E"/>
                </a:solidFill>
                <a:latin typeface="Arial"/>
                <a:cs typeface="Arial"/>
              </a:rPr>
              <a:t>Fiscal</a:t>
            </a:r>
            <a:endParaRPr sz="1367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802139" y="4503135"/>
            <a:ext cx="885613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70" dirty="0">
                <a:solidFill>
                  <a:srgbClr val="5E606E"/>
                </a:solidFill>
                <a:latin typeface="Arial"/>
                <a:cs typeface="Arial"/>
              </a:rPr>
              <a:t>Sponsorship</a:t>
            </a:r>
            <a:endParaRPr sz="1367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46870" y="4517887"/>
            <a:ext cx="552027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33" dirty="0">
                <a:solidFill>
                  <a:srgbClr val="5E606E"/>
                </a:solidFill>
                <a:latin typeface="Arial"/>
                <a:cs typeface="Arial"/>
              </a:rPr>
              <a:t>Growth</a:t>
            </a:r>
            <a:endParaRPr sz="1367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784139" y="5065699"/>
            <a:ext cx="898313" cy="5197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28000"/>
              </a:lnSpc>
              <a:spcBef>
                <a:spcPts val="67"/>
              </a:spcBef>
            </a:pPr>
            <a:r>
              <a:rPr sz="1367" spc="-103" dirty="0">
                <a:solidFill>
                  <a:srgbClr val="5E606E"/>
                </a:solidFill>
                <a:latin typeface="Arial"/>
                <a:cs typeface="Arial"/>
              </a:rPr>
              <a:t>Seed</a:t>
            </a:r>
            <a:r>
              <a:rPr sz="1367" spc="-11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50" dirty="0">
                <a:solidFill>
                  <a:srgbClr val="5E606E"/>
                </a:solidFill>
                <a:latin typeface="Arial"/>
                <a:cs typeface="Arial"/>
              </a:rPr>
              <a:t>Money </a:t>
            </a:r>
            <a:r>
              <a:rPr sz="1367" spc="-7" dirty="0">
                <a:solidFill>
                  <a:srgbClr val="5E606E"/>
                </a:solidFill>
                <a:latin typeface="Arial"/>
                <a:cs typeface="Arial"/>
              </a:rPr>
              <a:t>from</a:t>
            </a:r>
            <a:r>
              <a:rPr sz="1367" spc="-130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123" dirty="0">
                <a:solidFill>
                  <a:srgbClr val="5E606E"/>
                </a:solidFill>
                <a:latin typeface="Arial"/>
                <a:cs typeface="Arial"/>
              </a:rPr>
              <a:t>B</a:t>
            </a:r>
            <a:r>
              <a:rPr sz="1367" spc="-12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dirty="0">
                <a:solidFill>
                  <a:srgbClr val="5E606E"/>
                </a:solidFill>
                <a:latin typeface="Arial"/>
                <a:cs typeface="Arial"/>
              </a:rPr>
              <a:t>of</a:t>
            </a:r>
            <a:r>
              <a:rPr sz="1367" spc="-12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33" dirty="0">
                <a:solidFill>
                  <a:srgbClr val="5E606E"/>
                </a:solidFill>
                <a:latin typeface="Arial"/>
                <a:cs typeface="Arial"/>
              </a:rPr>
              <a:t>A</a:t>
            </a:r>
            <a:endParaRPr sz="1367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814408" y="3665790"/>
            <a:ext cx="1278467" cy="1595967"/>
            <a:chOff x="8721612" y="5498685"/>
            <a:chExt cx="1917700" cy="2393950"/>
          </a:xfrm>
        </p:grpSpPr>
        <p:sp>
          <p:nvSpPr>
            <p:cNvPr id="47" name="object 47"/>
            <p:cNvSpPr/>
            <p:nvPr/>
          </p:nvSpPr>
          <p:spPr>
            <a:xfrm>
              <a:off x="8726375" y="5503447"/>
              <a:ext cx="0" cy="876300"/>
            </a:xfrm>
            <a:custGeom>
              <a:avLst/>
              <a:gdLst/>
              <a:ahLst/>
              <a:cxnLst/>
              <a:rect l="l" t="t" r="r" b="b"/>
              <a:pathLst>
                <a:path h="876300">
                  <a:moveTo>
                    <a:pt x="0" y="0"/>
                  </a:moveTo>
                  <a:lnTo>
                    <a:pt x="0" y="876300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634362" y="5858511"/>
              <a:ext cx="0" cy="2028825"/>
            </a:xfrm>
            <a:custGeom>
              <a:avLst/>
              <a:gdLst/>
              <a:ahLst/>
              <a:cxnLst/>
              <a:rect l="l" t="t" r="r" b="b"/>
              <a:pathLst>
                <a:path h="2028825">
                  <a:moveTo>
                    <a:pt x="0" y="0"/>
                  </a:moveTo>
                  <a:lnTo>
                    <a:pt x="0" y="202882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7081405" y="5327136"/>
            <a:ext cx="609177" cy="551988"/>
          </a:xfrm>
          <a:prstGeom prst="rect">
            <a:avLst/>
          </a:prstGeom>
        </p:spPr>
        <p:txBody>
          <a:bodyPr vert="horz" wrap="square" lIns="0" tIns="66463" rIns="0" bIns="0" rtlCol="0">
            <a:spAutoFit/>
          </a:bodyPr>
          <a:lstStyle/>
          <a:p>
            <a:pPr marL="8467">
              <a:spcBef>
                <a:spcPts val="523"/>
              </a:spcBef>
            </a:pPr>
            <a:r>
              <a:rPr sz="1367" spc="-100" dirty="0">
                <a:solidFill>
                  <a:srgbClr val="5E606E"/>
                </a:solidFill>
                <a:latin typeface="Arial"/>
                <a:cs typeface="Arial"/>
              </a:rPr>
              <a:t>501(c)(3)</a:t>
            </a:r>
            <a:endParaRPr sz="1367">
              <a:latin typeface="Arial"/>
              <a:cs typeface="Arial"/>
            </a:endParaRPr>
          </a:p>
          <a:p>
            <a:pPr marL="8467">
              <a:spcBef>
                <a:spcPts val="460"/>
              </a:spcBef>
            </a:pPr>
            <a:r>
              <a:rPr sz="1367" spc="-7" dirty="0">
                <a:solidFill>
                  <a:srgbClr val="5E606E"/>
                </a:solidFill>
                <a:latin typeface="Arial"/>
                <a:cs typeface="Arial"/>
              </a:rPr>
              <a:t>Status</a:t>
            </a:r>
            <a:endParaRPr sz="1367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159714" y="3983410"/>
            <a:ext cx="345863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40" dirty="0">
                <a:solidFill>
                  <a:srgbClr val="5E606E"/>
                </a:solidFill>
                <a:latin typeface="Arial"/>
                <a:cs typeface="Arial"/>
              </a:rPr>
              <a:t>New</a:t>
            </a:r>
            <a:endParaRPr sz="1367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159714" y="4250110"/>
            <a:ext cx="717550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47" dirty="0">
                <a:solidFill>
                  <a:srgbClr val="5E606E"/>
                </a:solidFill>
                <a:latin typeface="Arial"/>
                <a:cs typeface="Arial"/>
              </a:rPr>
              <a:t>Executive</a:t>
            </a:r>
            <a:endParaRPr sz="1367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159714" y="4510460"/>
            <a:ext cx="593090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27" dirty="0">
                <a:solidFill>
                  <a:srgbClr val="5E606E"/>
                </a:solidFill>
                <a:latin typeface="Arial"/>
                <a:cs typeface="Arial"/>
              </a:rPr>
              <a:t>Director</a:t>
            </a:r>
            <a:endParaRPr sz="1367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828805" y="3843860"/>
            <a:ext cx="0" cy="1276350"/>
          </a:xfrm>
          <a:custGeom>
            <a:avLst/>
            <a:gdLst/>
            <a:ahLst/>
            <a:cxnLst/>
            <a:rect l="l" t="t" r="r" b="b"/>
            <a:pathLst>
              <a:path h="1914525">
                <a:moveTo>
                  <a:pt x="0" y="0"/>
                </a:moveTo>
                <a:lnTo>
                  <a:pt x="0" y="1914525"/>
                </a:lnTo>
              </a:path>
            </a:pathLst>
          </a:custGeom>
          <a:ln w="9525">
            <a:solidFill>
              <a:srgbClr val="5E606E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4" name="object 54"/>
          <p:cNvSpPr txBox="1"/>
          <p:nvPr/>
        </p:nvSpPr>
        <p:spPr>
          <a:xfrm>
            <a:off x="9776690" y="4993497"/>
            <a:ext cx="538480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7" dirty="0">
                <a:solidFill>
                  <a:srgbClr val="5E606E"/>
                </a:solidFill>
                <a:latin typeface="Arial"/>
                <a:cs typeface="Arial"/>
              </a:rPr>
              <a:t>Impact</a:t>
            </a:r>
            <a:endParaRPr sz="1367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604331" y="5052994"/>
            <a:ext cx="538480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7" dirty="0">
                <a:solidFill>
                  <a:srgbClr val="5E606E"/>
                </a:solidFill>
                <a:latin typeface="Arial"/>
                <a:cs typeface="Arial"/>
              </a:rPr>
              <a:t>Impact</a:t>
            </a:r>
            <a:endParaRPr sz="1367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766180" y="3837827"/>
            <a:ext cx="0" cy="1282700"/>
          </a:xfrm>
          <a:custGeom>
            <a:avLst/>
            <a:gdLst/>
            <a:ahLst/>
            <a:cxnLst/>
            <a:rect l="l" t="t" r="r" b="b"/>
            <a:pathLst>
              <a:path h="1924050">
                <a:moveTo>
                  <a:pt x="0" y="0"/>
                </a:moveTo>
                <a:lnTo>
                  <a:pt x="0" y="1924050"/>
                </a:lnTo>
              </a:path>
            </a:pathLst>
          </a:custGeom>
          <a:ln w="9525">
            <a:solidFill>
              <a:srgbClr val="5E606E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7" name="object 57"/>
          <p:cNvSpPr txBox="1"/>
          <p:nvPr/>
        </p:nvSpPr>
        <p:spPr>
          <a:xfrm>
            <a:off x="7759239" y="5050312"/>
            <a:ext cx="538480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7" dirty="0">
                <a:solidFill>
                  <a:srgbClr val="5E606E"/>
                </a:solidFill>
                <a:latin typeface="Arial"/>
                <a:cs typeface="Arial"/>
              </a:rPr>
              <a:t>Impact</a:t>
            </a:r>
            <a:endParaRPr sz="1367">
              <a:latin typeface="Arial"/>
              <a:cs typeface="Aria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9254069" y="3836643"/>
            <a:ext cx="1857163" cy="1682750"/>
            <a:chOff x="13881103" y="5754964"/>
            <a:chExt cx="2785745" cy="2524125"/>
          </a:xfrm>
        </p:grpSpPr>
        <p:sp>
          <p:nvSpPr>
            <p:cNvPr id="59" name="object 59"/>
            <p:cNvSpPr/>
            <p:nvPr/>
          </p:nvSpPr>
          <p:spPr>
            <a:xfrm>
              <a:off x="13885865" y="5914096"/>
              <a:ext cx="0" cy="647700"/>
            </a:xfrm>
            <a:custGeom>
              <a:avLst/>
              <a:gdLst/>
              <a:ahLst/>
              <a:cxnLst/>
              <a:rect l="l" t="t" r="r" b="b"/>
              <a:pathLst>
                <a:path h="647700">
                  <a:moveTo>
                    <a:pt x="0" y="0"/>
                  </a:moveTo>
                  <a:lnTo>
                    <a:pt x="0" y="647700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16662008" y="5754964"/>
              <a:ext cx="0" cy="2524125"/>
            </a:xfrm>
            <a:custGeom>
              <a:avLst/>
              <a:gdLst/>
              <a:ahLst/>
              <a:cxnLst/>
              <a:rect l="l" t="t" r="r" b="b"/>
              <a:pathLst>
                <a:path h="2524125">
                  <a:moveTo>
                    <a:pt x="0" y="0"/>
                  </a:moveTo>
                  <a:lnTo>
                    <a:pt x="0" y="2524125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10948278" y="3434706"/>
            <a:ext cx="321733" cy="19449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200" spc="30" dirty="0">
                <a:solidFill>
                  <a:srgbClr val="5E606E"/>
                </a:solidFill>
                <a:latin typeface="Arial Narrow"/>
                <a:cs typeface="Arial Narrow"/>
              </a:rPr>
              <a:t>2025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081498" y="5387542"/>
            <a:ext cx="666327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7" dirty="0">
                <a:solidFill>
                  <a:srgbClr val="5E606E"/>
                </a:solidFill>
                <a:latin typeface="Arial"/>
                <a:cs typeface="Arial"/>
              </a:rPr>
              <a:t>Impact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113" dirty="0">
                <a:solidFill>
                  <a:srgbClr val="5E606E"/>
                </a:solidFill>
                <a:latin typeface="Arial"/>
                <a:cs typeface="Arial"/>
              </a:rPr>
              <a:t>&amp;</a:t>
            </a:r>
            <a:endParaRPr sz="1367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081498" y="5654242"/>
            <a:ext cx="760730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57" dirty="0">
                <a:solidFill>
                  <a:srgbClr val="5E606E"/>
                </a:solidFill>
                <a:latin typeface="Arial"/>
                <a:cs typeface="Arial"/>
              </a:rPr>
              <a:t>Expansion</a:t>
            </a:r>
            <a:endParaRPr sz="136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9192" y="0"/>
            <a:ext cx="4572000" cy="6476153"/>
            <a:chOff x="253788" y="0"/>
            <a:chExt cx="6858000" cy="97142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788" y="0"/>
              <a:ext cx="6857999" cy="97137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3788" y="0"/>
              <a:ext cx="6858000" cy="9714230"/>
            </a:xfrm>
            <a:custGeom>
              <a:avLst/>
              <a:gdLst/>
              <a:ahLst/>
              <a:cxnLst/>
              <a:rect l="l" t="t" r="r" b="b"/>
              <a:pathLst>
                <a:path w="6858000" h="9714230">
                  <a:moveTo>
                    <a:pt x="6858000" y="9713769"/>
                  </a:moveTo>
                  <a:lnTo>
                    <a:pt x="0" y="9713769"/>
                  </a:lnTo>
                  <a:lnTo>
                    <a:pt x="0" y="0"/>
                  </a:lnTo>
                  <a:lnTo>
                    <a:pt x="6858000" y="0"/>
                  </a:lnTo>
                  <a:lnTo>
                    <a:pt x="6858000" y="9713769"/>
                  </a:lnTo>
                  <a:close/>
                </a:path>
              </a:pathLst>
            </a:custGeom>
            <a:solidFill>
              <a:srgbClr val="5696F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8800" y="341160"/>
            <a:ext cx="7010400" cy="688223"/>
          </a:xfrm>
          <a:prstGeom prst="rect">
            <a:avLst/>
          </a:prstGeom>
        </p:spPr>
        <p:txBody>
          <a:bodyPr vert="horz" wrap="square" lIns="0" tIns="11007" rIns="0" bIns="0" rtlCol="0" anchor="ctr">
            <a:spAutoFit/>
          </a:bodyPr>
          <a:lstStyle/>
          <a:p>
            <a:pPr marL="4578579">
              <a:lnSpc>
                <a:spcPct val="100000"/>
              </a:lnSpc>
              <a:spcBef>
                <a:spcPts val="87"/>
              </a:spcBef>
            </a:pPr>
            <a:r>
              <a:rPr spc="163" dirty="0"/>
              <a:t>Contact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196420" y="2055212"/>
            <a:ext cx="6027420" cy="104417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>
              <a:spcBef>
                <a:spcPts val="63"/>
              </a:spcBef>
            </a:pPr>
            <a:r>
              <a:rPr sz="2533" spc="-76" dirty="0">
                <a:solidFill>
                  <a:srgbClr val="FFFFFF"/>
                </a:solidFill>
                <a:latin typeface="Tahoma"/>
                <a:cs typeface="Tahoma"/>
              </a:rPr>
              <a:t>Become</a:t>
            </a:r>
            <a:r>
              <a:rPr sz="2533" spc="-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33" spc="-42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100" dirty="0">
                <a:solidFill>
                  <a:srgbClr val="FFFFFF"/>
                </a:solidFill>
                <a:latin typeface="Tahoma"/>
                <a:cs typeface="Tahoma"/>
              </a:rPr>
              <a:t>part</a:t>
            </a:r>
            <a:r>
              <a:rPr sz="2533" spc="-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63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2533" spc="-42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143" dirty="0">
                <a:solidFill>
                  <a:srgbClr val="FFFFFF"/>
                </a:solidFill>
                <a:latin typeface="Tahoma"/>
                <a:cs typeface="Tahoma"/>
              </a:rPr>
              <a:t>our</a:t>
            </a:r>
            <a:r>
              <a:rPr sz="2533" spc="-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127" dirty="0">
                <a:solidFill>
                  <a:srgbClr val="FFFFFF"/>
                </a:solidFill>
                <a:latin typeface="Tahoma"/>
                <a:cs typeface="Tahoma"/>
              </a:rPr>
              <a:t>mission</a:t>
            </a:r>
            <a:r>
              <a:rPr sz="2533" spc="-42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73" dirty="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sz="2533" spc="-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133" dirty="0">
                <a:solidFill>
                  <a:srgbClr val="FFFFFF"/>
                </a:solidFill>
                <a:latin typeface="Tahoma"/>
                <a:cs typeface="Tahoma"/>
              </a:rPr>
              <a:t>empower</a:t>
            </a:r>
            <a:r>
              <a:rPr sz="2533" spc="-42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76" dirty="0">
                <a:solidFill>
                  <a:srgbClr val="FFFFFF"/>
                </a:solidFill>
                <a:latin typeface="Tahoma"/>
                <a:cs typeface="Tahoma"/>
              </a:rPr>
              <a:t>sma</a:t>
            </a:r>
            <a:r>
              <a:rPr sz="2533" spc="-37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b="1" spc="-33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endParaRPr sz="2533">
              <a:latin typeface="Arial Narrow"/>
              <a:cs typeface="Arial Narrow"/>
            </a:endParaRPr>
          </a:p>
          <a:p>
            <a:pPr marL="8467">
              <a:spcBef>
                <a:spcPts val="1960"/>
              </a:spcBef>
            </a:pPr>
            <a:r>
              <a:rPr sz="2533" spc="-157" dirty="0">
                <a:solidFill>
                  <a:srgbClr val="FFFFFF"/>
                </a:solidFill>
                <a:latin typeface="Tahoma"/>
                <a:cs typeface="Tahoma"/>
              </a:rPr>
              <a:t>businesses.</a:t>
            </a:r>
            <a:r>
              <a:rPr sz="2533" spc="-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120" dirty="0">
                <a:solidFill>
                  <a:srgbClr val="FFFFFF"/>
                </a:solidFill>
                <a:latin typeface="Tahoma"/>
                <a:cs typeface="Tahoma"/>
              </a:rPr>
              <a:t>Visit</a:t>
            </a:r>
            <a:r>
              <a:rPr sz="2533" spc="-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143" dirty="0">
                <a:solidFill>
                  <a:srgbClr val="FFFFFF"/>
                </a:solidFill>
                <a:latin typeface="Tahoma"/>
                <a:cs typeface="Tahoma"/>
              </a:rPr>
              <a:t>our</a:t>
            </a:r>
            <a:r>
              <a:rPr sz="2533" spc="-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120" dirty="0">
                <a:solidFill>
                  <a:srgbClr val="FFFFFF"/>
                </a:solidFill>
                <a:latin typeface="Tahoma"/>
                <a:cs typeface="Tahoma"/>
              </a:rPr>
              <a:t>website</a:t>
            </a:r>
            <a:r>
              <a:rPr sz="2533" spc="-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123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2533" spc="-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47" dirty="0">
                <a:solidFill>
                  <a:srgbClr val="FFFFFF"/>
                </a:solidFill>
                <a:latin typeface="Tahoma"/>
                <a:cs typeface="Tahoma"/>
              </a:rPr>
              <a:t>contact</a:t>
            </a:r>
            <a:r>
              <a:rPr sz="2533" spc="-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133" dirty="0">
                <a:solidFill>
                  <a:srgbClr val="FFFFFF"/>
                </a:solidFill>
                <a:latin typeface="Tahoma"/>
                <a:cs typeface="Tahoma"/>
              </a:rPr>
              <a:t>us</a:t>
            </a:r>
            <a:r>
              <a:rPr sz="2533" spc="-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33" spc="-76" dirty="0">
                <a:solidFill>
                  <a:srgbClr val="FFFFFF"/>
                </a:solidFill>
                <a:latin typeface="Tahoma"/>
                <a:cs typeface="Tahoma"/>
              </a:rPr>
              <a:t>today!</a:t>
            </a:r>
            <a:endParaRPr sz="2533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91787" y="5924717"/>
            <a:ext cx="1311487" cy="2514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533" spc="-117" dirty="0">
                <a:solidFill>
                  <a:srgbClr val="FFFFFF"/>
                </a:solidFill>
                <a:latin typeface="Arial Narrow"/>
                <a:cs typeface="Arial Narrow"/>
              </a:rPr>
              <a:t>+</a:t>
            </a:r>
            <a:r>
              <a:rPr sz="1567" spc="-117" dirty="0">
                <a:solidFill>
                  <a:srgbClr val="FFFFFF"/>
                </a:solidFill>
                <a:latin typeface="Arial"/>
                <a:cs typeface="Arial"/>
              </a:rPr>
              <a:t>1-</a:t>
            </a:r>
            <a:r>
              <a:rPr sz="1567" spc="-50" dirty="0">
                <a:solidFill>
                  <a:srgbClr val="FFFFFF"/>
                </a:solidFill>
                <a:latin typeface="Arial"/>
                <a:cs typeface="Arial"/>
              </a:rPr>
              <a:t>909-</a:t>
            </a:r>
            <a:r>
              <a:rPr sz="1567" spc="-87" dirty="0">
                <a:solidFill>
                  <a:srgbClr val="FFFFFF"/>
                </a:solidFill>
                <a:latin typeface="Arial"/>
                <a:cs typeface="Arial"/>
              </a:rPr>
              <a:t>587-</a:t>
            </a:r>
            <a:r>
              <a:rPr sz="1567" spc="-247" dirty="0">
                <a:solidFill>
                  <a:srgbClr val="FFFFFF"/>
                </a:solidFill>
                <a:latin typeface="Arial"/>
                <a:cs typeface="Arial"/>
              </a:rPr>
              <a:t>1788</a:t>
            </a:r>
            <a:endParaRPr sz="156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0813" y="5564011"/>
            <a:ext cx="2851150" cy="58565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26000"/>
              </a:lnSpc>
              <a:spcBef>
                <a:spcPts val="63"/>
              </a:spcBef>
            </a:pPr>
            <a:r>
              <a:rPr sz="1567" spc="-47" dirty="0">
                <a:solidFill>
                  <a:srgbClr val="FFFFFF"/>
                </a:solidFill>
                <a:latin typeface="Arial"/>
                <a:cs typeface="Arial"/>
              </a:rPr>
              <a:t>Pamela</a:t>
            </a:r>
            <a:r>
              <a:rPr sz="1567" spc="-87" dirty="0">
                <a:solidFill>
                  <a:srgbClr val="FFFFFF"/>
                </a:solidFill>
                <a:latin typeface="Arial"/>
                <a:cs typeface="Arial"/>
              </a:rPr>
              <a:t> Deans, </a:t>
            </a:r>
            <a:r>
              <a:rPr sz="1567" spc="-43" dirty="0">
                <a:solidFill>
                  <a:srgbClr val="FFFFFF"/>
                </a:solidFill>
                <a:latin typeface="Arial"/>
                <a:cs typeface="Arial"/>
              </a:rPr>
              <a:t>Executive</a:t>
            </a:r>
            <a:r>
              <a:rPr sz="1567" spc="-8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7" spc="-27" dirty="0">
                <a:solidFill>
                  <a:srgbClr val="FFFFFF"/>
                </a:solidFill>
                <a:latin typeface="Arial"/>
                <a:cs typeface="Arial"/>
              </a:rPr>
              <a:t>Director </a:t>
            </a:r>
            <a:r>
              <a:rPr sz="1567" spc="-33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pdeans@microbizinsocal.org</a:t>
            </a:r>
            <a:endParaRPr sz="15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95892" y="4227586"/>
            <a:ext cx="2508673" cy="122640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indent="3810">
              <a:lnSpc>
                <a:spcPct val="126200"/>
              </a:lnSpc>
              <a:spcBef>
                <a:spcPts val="63"/>
              </a:spcBef>
            </a:pPr>
            <a:r>
              <a:rPr sz="1567" spc="-33" dirty="0">
                <a:solidFill>
                  <a:srgbClr val="FFFFFF"/>
                </a:solidFill>
                <a:latin typeface="Arial"/>
                <a:cs typeface="Arial"/>
              </a:rPr>
              <a:t>Microenterprise</a:t>
            </a:r>
            <a:r>
              <a:rPr sz="1567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7" spc="-30" dirty="0">
                <a:solidFill>
                  <a:srgbClr val="FFFFFF"/>
                </a:solidFill>
                <a:latin typeface="Arial"/>
                <a:cs typeface="Arial"/>
              </a:rPr>
              <a:t>Collaborative </a:t>
            </a:r>
            <a:r>
              <a:rPr sz="1567" spc="-120" dirty="0">
                <a:solidFill>
                  <a:srgbClr val="FFFFFF"/>
                </a:solidFill>
                <a:latin typeface="Arial"/>
                <a:cs typeface="Arial"/>
              </a:rPr>
              <a:t>14050</a:t>
            </a:r>
            <a:r>
              <a:rPr sz="1567" spc="-1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7" spc="-67" dirty="0">
                <a:solidFill>
                  <a:srgbClr val="FFFFFF"/>
                </a:solidFill>
                <a:latin typeface="Arial"/>
                <a:cs typeface="Arial"/>
              </a:rPr>
              <a:t>Cherry</a:t>
            </a:r>
            <a:r>
              <a:rPr sz="1567" spc="-1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7" spc="-13" dirty="0">
                <a:solidFill>
                  <a:srgbClr val="FFFFFF"/>
                </a:solidFill>
                <a:latin typeface="Arial"/>
                <a:cs typeface="Arial"/>
              </a:rPr>
              <a:t>Ave.</a:t>
            </a:r>
            <a:endParaRPr sz="1567">
              <a:latin typeface="Arial"/>
              <a:cs typeface="Arial"/>
            </a:endParaRPr>
          </a:p>
          <a:p>
            <a:pPr marL="8467">
              <a:spcBef>
                <a:spcPts val="520"/>
              </a:spcBef>
            </a:pPr>
            <a:r>
              <a:rPr sz="1567" spc="-93" dirty="0">
                <a:solidFill>
                  <a:srgbClr val="FFFFFF"/>
                </a:solidFill>
                <a:latin typeface="Arial"/>
                <a:cs typeface="Arial"/>
              </a:rPr>
              <a:t>Ste</a:t>
            </a:r>
            <a:r>
              <a:rPr sz="1567" spc="-14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7" spc="-16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67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7" spc="-100" dirty="0">
                <a:solidFill>
                  <a:srgbClr val="FFFFFF"/>
                </a:solidFill>
                <a:latin typeface="Arial"/>
                <a:cs typeface="Arial"/>
              </a:rPr>
              <a:t>PMB</a:t>
            </a:r>
            <a:r>
              <a:rPr sz="1567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7" spc="-257" dirty="0">
                <a:solidFill>
                  <a:srgbClr val="FFFFFF"/>
                </a:solidFill>
                <a:latin typeface="Arial"/>
                <a:cs typeface="Arial"/>
              </a:rPr>
              <a:t>1108</a:t>
            </a:r>
            <a:endParaRPr sz="1567">
              <a:latin typeface="Arial"/>
              <a:cs typeface="Arial"/>
            </a:endParaRPr>
          </a:p>
          <a:p>
            <a:pPr marL="8467">
              <a:spcBef>
                <a:spcPts val="520"/>
              </a:spcBef>
            </a:pPr>
            <a:r>
              <a:rPr sz="1567" spc="-67" dirty="0">
                <a:solidFill>
                  <a:srgbClr val="FFFFFF"/>
                </a:solidFill>
                <a:latin typeface="Arial"/>
                <a:cs typeface="Arial"/>
              </a:rPr>
              <a:t>Fontana,</a:t>
            </a:r>
            <a:r>
              <a:rPr sz="1567" spc="-1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7" spc="-136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567" spc="-1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7" spc="-213" dirty="0">
                <a:solidFill>
                  <a:srgbClr val="FFFFFF"/>
                </a:solidFill>
                <a:latin typeface="Arial"/>
                <a:cs typeface="Arial"/>
              </a:rPr>
              <a:t>92337</a:t>
            </a:r>
            <a:endParaRPr sz="1567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34404" y="3806698"/>
            <a:ext cx="1333499" cy="18097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27" y="3174791"/>
            <a:ext cx="5224746" cy="3483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111" y="1051133"/>
            <a:ext cx="110411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Lucida Bright" panose="02040602050505020304" pitchFamily="18" charset="0"/>
              </a:rPr>
              <a:t>Retail Theft </a:t>
            </a:r>
          </a:p>
          <a:p>
            <a:pPr algn="ctr"/>
            <a:r>
              <a:rPr lang="en-US" sz="6600" dirty="0">
                <a:latin typeface="Lucida Bright" panose="02040602050505020304" pitchFamily="18" charset="0"/>
              </a:rPr>
              <a:t>Prevention Program</a:t>
            </a:r>
          </a:p>
        </p:txBody>
      </p:sp>
    </p:spTree>
    <p:extLst>
      <p:ext uri="{BB962C8B-B14F-4D97-AF65-F5344CB8AC3E}">
        <p14:creationId xmlns:p14="http://schemas.microsoft.com/office/powerpoint/2010/main" val="3662329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027717"/>
            <a:ext cx="10515600" cy="19534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Organized Retail Theft Prevention Grant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098662"/>
            <a:ext cx="10515600" cy="19958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awarded $2,219,710 to combat retail and motor vehicle theft in collaboration with Riverside County Sheriff’s Department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over three-year period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Awarded to cities to address escalating issue of organized retail theft in California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05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BDF4F-7270-7408-3FA3-924CAA433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52BCD-4336-ACE8-BBE7-94DFDA00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05371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Lucida Bright" panose="02040602050505020304" pitchFamily="18" charset="0"/>
                <a:cs typeface="Arial" panose="020B0604020202020204" pitchFamily="34" charset="0"/>
              </a:rPr>
              <a:t>Program Highlights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9237D96-DD9F-88DC-6E96-C0049EC50B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234725"/>
            <a:ext cx="5776171" cy="3942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112019-74CA-E96C-0962-4B38AD6BA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4978" y="2230934"/>
            <a:ext cx="5181600" cy="440475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ALPR Cameras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60 automatic license plate readers city-wide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Capture rear of vehicle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Notify law enforcement when a vehicle of interest is spotted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Retail &amp; Motor Vehicle Theft Task Force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Investigate vehicle and retail theft crimes 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Increase law enforcement presence 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Deter criminals from engaging in retail theft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Business Outreach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Empower businesses with retail theft prevention strategies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DDA0C6-AB1C-24D4-8123-6215E04F05DB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6DAFDA-75A5-E1B7-FE76-FE818F220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3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1AB84-FE41-4F06-27D8-5D6D666BA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4351338"/>
          </a:xfrm>
        </p:spPr>
        <p:txBody>
          <a:bodyPr/>
          <a:lstStyle/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Crime Prevention Through Environmental Design is the proper design and effective use of the built environment that can lead to a reduction in the fear and incidence of crime and an improvement in the quality of life.</a:t>
            </a:r>
          </a:p>
          <a:p>
            <a:pPr marL="0" indent="0"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</a:rPr>
              <a:t>The goal of CPTED is to reduce opportunities for crime that may be inherent in the design of structures or in the design of neighborhoods.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A62566-5BEA-7771-7D98-1372E09CE802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FD29F-7F63-2626-5D3E-93CA8B442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76F774-8581-88CF-14F9-8A6D87396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What is CPTED?</a:t>
            </a:r>
          </a:p>
        </p:txBody>
      </p:sp>
    </p:spTree>
    <p:extLst>
      <p:ext uri="{BB962C8B-B14F-4D97-AF65-F5344CB8AC3E}">
        <p14:creationId xmlns:p14="http://schemas.microsoft.com/office/powerpoint/2010/main" val="2013920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14491-7425-08B0-A391-8BF79E62F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43AAC-D3E8-9F08-97B9-A87CA628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Natural Surveillance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Constantia" panose="02030602050306030303" pitchFamily="18" charset="0"/>
              </a:rPr>
              <a:t>Access Control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Territorial Reinforcement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Constantia" panose="02030602050306030303" pitchFamily="18" charset="0"/>
              </a:rPr>
              <a:t>Maintenance</a:t>
            </a:r>
            <a:endParaRPr lang="en-US" sz="3600" b="0" i="0" u="none" strike="noStrike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53EDA5-D061-44B0-7111-6CCD7ADFDB1F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05211-80EC-8085-5398-AD64A26F3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62B715-4531-47B7-586C-5B687901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Key Components of CPTED</a:t>
            </a:r>
          </a:p>
        </p:txBody>
      </p:sp>
    </p:spTree>
    <p:extLst>
      <p:ext uri="{BB962C8B-B14F-4D97-AF65-F5344CB8AC3E}">
        <p14:creationId xmlns:p14="http://schemas.microsoft.com/office/powerpoint/2010/main" val="1628486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A1BBE-4CA2-7493-9929-844A0D8FD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2AB41-3870-6C1B-4B6C-458C34E14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4351338"/>
          </a:xfrm>
        </p:spPr>
        <p:txBody>
          <a:bodyPr/>
          <a:lstStyle/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Natural Surveillance is supported by the placement of physical features, activities, and people in a way that maximizes visibility. 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Designing landscapes that allow clear, unobstructed views of surrounding areas</a:t>
            </a:r>
            <a:endParaRPr lang="en-US" sz="2800" b="0" i="0" u="none" strike="noStrike" dirty="0">
              <a:solidFill>
                <a:srgbClr val="EB641B"/>
              </a:solidFill>
              <a:effectLst/>
              <a:latin typeface="Noto Sans Symbols"/>
            </a:endParaRPr>
          </a:p>
          <a:p>
            <a:pPr rtl="0" fontAlgn="base">
              <a:spcBef>
                <a:spcPts val="52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Improving visibility with lighting or transparent building materials</a:t>
            </a:r>
            <a:endParaRPr lang="en-US" sz="2800" b="0" i="0" u="none" strike="noStrike" dirty="0">
              <a:solidFill>
                <a:srgbClr val="EB641B"/>
              </a:solidFill>
              <a:effectLst/>
              <a:latin typeface="Noto Sans Symbols"/>
            </a:endParaRPr>
          </a:p>
          <a:p>
            <a:pPr rtl="0" fontAlgn="base">
              <a:spcBef>
                <a:spcPts val="52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Avoiding lighting that creates glare or shadows</a:t>
            </a:r>
            <a:endParaRPr lang="en-US" sz="2800" b="0" i="0" u="none" strike="noStrike" dirty="0">
              <a:solidFill>
                <a:srgbClr val="EB641B"/>
              </a:solidFill>
              <a:effectLst/>
              <a:latin typeface="Noto Sans Symbols"/>
            </a:endParaRPr>
          </a:p>
          <a:p>
            <a:pPr rtl="0" fontAlgn="base">
              <a:spcBef>
                <a:spcPts val="52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Avoiding the creating of entrapment areas.</a:t>
            </a:r>
            <a:endParaRPr lang="en-US" sz="2800" b="0" i="0" u="none" strike="noStrike" dirty="0">
              <a:solidFill>
                <a:srgbClr val="EB641B"/>
              </a:solidFill>
              <a:effectLst/>
              <a:latin typeface="Noto Sans Symbols"/>
            </a:endParaRPr>
          </a:p>
          <a:p>
            <a:endParaRPr lang="en-US" sz="2800" b="0" i="0" u="none" strike="noStrike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604459-8DE3-7A99-1EFF-330E6E5303F1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C2E2B-4599-C63B-B889-3A3C70DB9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FAA050-3330-94EC-07B5-A9692F2C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Natural Surveillance</a:t>
            </a:r>
          </a:p>
        </p:txBody>
      </p:sp>
    </p:spTree>
    <p:extLst>
      <p:ext uri="{BB962C8B-B14F-4D97-AF65-F5344CB8AC3E}">
        <p14:creationId xmlns:p14="http://schemas.microsoft.com/office/powerpoint/2010/main" val="1287848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B416D-5CCE-F098-4EF9-AB8044B51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314D-560C-FAAC-E6B7-138EEB14E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4351338"/>
          </a:xfrm>
        </p:spPr>
        <p:txBody>
          <a:bodyPr/>
          <a:lstStyle/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Private space can be easily observed</a:t>
            </a:r>
          </a:p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Users of the space feel they are being watched over</a:t>
            </a:r>
          </a:p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The feeling that you are being observed impacts behavior</a:t>
            </a:r>
          </a:p>
          <a:p>
            <a:endParaRPr lang="en-US" sz="2800" b="0" i="0" u="none" strike="noStrike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446E69-6B6A-567C-B475-C5450757EE76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B2699-1E9F-BB5E-8F58-C6960F3B5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FAB5E1-B545-3747-4E5A-6988A3F4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Natural Surveillance</a:t>
            </a:r>
          </a:p>
        </p:txBody>
      </p:sp>
    </p:spTree>
    <p:extLst>
      <p:ext uri="{BB962C8B-B14F-4D97-AF65-F5344CB8AC3E}">
        <p14:creationId xmlns:p14="http://schemas.microsoft.com/office/powerpoint/2010/main" val="1506540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D1CCCB-5957-48D9-C0A0-6C32370BC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F115B8-C27E-0594-2E5D-DA74A2647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D3549BA-BFC7-26F8-2E46-25C0D535F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store window with bars on the side&#10;&#10;Description automatically generated">
            <a:extLst>
              <a:ext uri="{FF2B5EF4-FFF2-40B4-BE49-F238E27FC236}">
                <a16:creationId xmlns:a16="http://schemas.microsoft.com/office/drawing/2014/main" id="{240F527C-FA88-CF8A-7A75-3C8961221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12" y="643466"/>
            <a:ext cx="5566833" cy="556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AB78533-DB08-29AE-8C47-E5751C7E8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7ADA8DE-CFAF-9420-EAAA-E6F7034D8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7855F38-F573-A2BF-CE00-9BB4983F6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0159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715000" cy="6858000"/>
            <a:chOff x="0" y="0"/>
            <a:chExt cx="8572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5724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8572500" cy="10287000"/>
            </a:xfrm>
            <a:custGeom>
              <a:avLst/>
              <a:gdLst/>
              <a:ahLst/>
              <a:cxnLst/>
              <a:rect l="l" t="t" r="r" b="b"/>
              <a:pathLst>
                <a:path w="8572500" h="10287000">
                  <a:moveTo>
                    <a:pt x="85725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8572500" y="0"/>
                  </a:lnTo>
                  <a:lnTo>
                    <a:pt x="8572500" y="10287000"/>
                  </a:lnTo>
                  <a:close/>
                </a:path>
              </a:pathLst>
            </a:custGeom>
            <a:solidFill>
              <a:srgbClr val="5696F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43809" y="3520869"/>
            <a:ext cx="4326890" cy="2626061"/>
          </a:xfrm>
          <a:prstGeom prst="rect">
            <a:avLst/>
          </a:prstGeom>
        </p:spPr>
        <p:txBody>
          <a:bodyPr vert="horz" wrap="square" lIns="0" tIns="847" rIns="0" bIns="0" rtlCol="0">
            <a:spAutoFit/>
          </a:bodyPr>
          <a:lstStyle/>
          <a:p>
            <a:pPr marL="8467" marR="3387" algn="just">
              <a:lnSpc>
                <a:spcPct val="101600"/>
              </a:lnSpc>
              <a:spcBef>
                <a:spcPts val="7"/>
              </a:spcBef>
            </a:pPr>
            <a:r>
              <a:rPr sz="4267" spc="-7" dirty="0">
                <a:solidFill>
                  <a:srgbClr val="111111"/>
                </a:solidFill>
                <a:latin typeface="Verdana"/>
                <a:cs typeface="Verdana"/>
              </a:rPr>
              <a:t>Microenterprise </a:t>
            </a:r>
            <a:r>
              <a:rPr sz="4267" spc="3" dirty="0">
                <a:solidFill>
                  <a:srgbClr val="111111"/>
                </a:solidFill>
                <a:latin typeface="Verdana"/>
                <a:cs typeface="Verdana"/>
              </a:rPr>
              <a:t>Collaborative</a:t>
            </a:r>
            <a:r>
              <a:rPr sz="4267" spc="-310" dirty="0">
                <a:solidFill>
                  <a:srgbClr val="111111"/>
                </a:solidFill>
                <a:latin typeface="Verdana"/>
                <a:cs typeface="Verdana"/>
              </a:rPr>
              <a:t> </a:t>
            </a:r>
            <a:r>
              <a:rPr sz="4267" spc="130" dirty="0">
                <a:solidFill>
                  <a:srgbClr val="111111"/>
                </a:solidFill>
                <a:latin typeface="Verdana"/>
                <a:cs typeface="Verdana"/>
              </a:rPr>
              <a:t>of </a:t>
            </a:r>
            <a:r>
              <a:rPr sz="4267" spc="-120" dirty="0">
                <a:solidFill>
                  <a:srgbClr val="111111"/>
                </a:solidFill>
                <a:latin typeface="Verdana"/>
                <a:cs typeface="Verdana"/>
              </a:rPr>
              <a:t>Inland</a:t>
            </a:r>
            <a:r>
              <a:rPr sz="4267" spc="-240" dirty="0">
                <a:solidFill>
                  <a:srgbClr val="111111"/>
                </a:solidFill>
                <a:latin typeface="Verdana"/>
                <a:cs typeface="Verdana"/>
              </a:rPr>
              <a:t> </a:t>
            </a:r>
            <a:r>
              <a:rPr sz="4267" spc="-7" dirty="0">
                <a:solidFill>
                  <a:srgbClr val="111111"/>
                </a:solidFill>
                <a:latin typeface="Verdana"/>
                <a:cs typeface="Verdana"/>
              </a:rPr>
              <a:t>Southern </a:t>
            </a:r>
            <a:r>
              <a:rPr sz="4267" spc="33" dirty="0">
                <a:solidFill>
                  <a:srgbClr val="111111"/>
                </a:solidFill>
                <a:latin typeface="Verdana"/>
                <a:cs typeface="Verdana"/>
              </a:rPr>
              <a:t>California</a:t>
            </a:r>
            <a:endParaRPr sz="4267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43890" y="3277163"/>
            <a:ext cx="1363133" cy="2514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567" spc="-23" dirty="0">
                <a:solidFill>
                  <a:srgbClr val="111111"/>
                </a:solidFill>
                <a:latin typeface="Arial"/>
                <a:cs typeface="Arial"/>
              </a:rPr>
              <a:t>Welcome</a:t>
            </a:r>
            <a:r>
              <a:rPr sz="1567" spc="-8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dirty="0">
                <a:solidFill>
                  <a:srgbClr val="111111"/>
                </a:solidFill>
                <a:latin typeface="Arial"/>
                <a:cs typeface="Arial"/>
              </a:rPr>
              <a:t>to</a:t>
            </a:r>
            <a:r>
              <a:rPr sz="1567" spc="-8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17" dirty="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endParaRPr sz="1567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4531" y="391891"/>
            <a:ext cx="4267200" cy="24003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497EE-3C50-89B1-7676-B8B95CD17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22C5B8-4BD4-7083-6F67-47F03C15D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ED614D1-F3DF-E7A1-BC88-9D0A2AD9E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EE964-D5A3-BA79-B6F3-3693D2372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EBF7847-DFA5-872B-23E1-A315CE1CF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78AE9E5-64B9-A778-C070-60CEA96F7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 descr="A store front with glass doors&#10;&#10;Description automatically generated">
            <a:extLst>
              <a:ext uri="{FF2B5EF4-FFF2-40B4-BE49-F238E27FC236}">
                <a16:creationId xmlns:a16="http://schemas.microsoft.com/office/drawing/2014/main" id="{A8F43E05-5B67-29D9-62D4-556DCCB48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2" y="466879"/>
            <a:ext cx="7549967" cy="5666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033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49A22D-71D8-FD04-5A74-A75D60ECD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tables and chairs&#10;&#10;Description automatically generated">
            <a:extLst>
              <a:ext uri="{FF2B5EF4-FFF2-40B4-BE49-F238E27FC236}">
                <a16:creationId xmlns:a16="http://schemas.microsoft.com/office/drawing/2014/main" id="{7B073A00-7113-86DD-97C5-E6EF89C62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22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11B4C-C94B-26A1-5F2C-7D9222A51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987D1-17A0-B19B-CF21-5519FB084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378269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Design can be reinforced mechanically</a:t>
            </a:r>
          </a:p>
          <a:p>
            <a:pPr lvl="1">
              <a:lnSpc>
                <a:spcPct val="110000"/>
              </a:lnSpc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Security personnel</a:t>
            </a:r>
          </a:p>
          <a:p>
            <a:pPr lvl="1">
              <a:lnSpc>
                <a:spcPct val="110000"/>
              </a:lnSpc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Surveillance cameras</a:t>
            </a:r>
          </a:p>
          <a:p>
            <a:pPr lvl="1">
              <a:lnSpc>
                <a:spcPct val="110000"/>
              </a:lnSpc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Mirrors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3600" b="0" i="0" u="none" strike="noStrike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Constantia" panose="02030602050306030303" pitchFamily="18" charset="0"/>
              </a:rPr>
              <a:t>T</a:t>
            </a:r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hrough policy </a:t>
            </a:r>
          </a:p>
          <a:p>
            <a:pPr lvl="1">
              <a:lnSpc>
                <a:spcPct val="110000"/>
              </a:lnSpc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Greeting customers</a:t>
            </a:r>
          </a:p>
          <a:p>
            <a:pPr lvl="1">
              <a:lnSpc>
                <a:spcPct val="110000"/>
              </a:lnSpc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Zone responsibilities</a:t>
            </a:r>
          </a:p>
          <a:p>
            <a:endParaRPr lang="en-US" sz="2800" b="0" i="0" u="none" strike="noStrike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23030-09FA-2356-8C5E-A2EACE7FC274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CA781-CBB2-2B9D-BECA-BBF0367E4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0E2DBDC-50A5-D791-AD23-740290CED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Natural Surveillance</a:t>
            </a:r>
          </a:p>
        </p:txBody>
      </p:sp>
    </p:spTree>
    <p:extLst>
      <p:ext uri="{BB962C8B-B14F-4D97-AF65-F5344CB8AC3E}">
        <p14:creationId xmlns:p14="http://schemas.microsoft.com/office/powerpoint/2010/main" val="124690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1E78B-C98D-DBB9-47CA-38A9D8719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B235E-D2A0-71E6-AF6D-3EB893E5D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378269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</a:rPr>
              <a:t>In CPTED, lighting has two purposes: human activity and security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</a:rPr>
              <a:t>Lighting helps an individual observe their surroundings and respond to a potential threat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</a:rPr>
              <a:t>Pathways must be illuminated to the point where faces can be observed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4261EF-A8BA-07B4-4F6A-C52E9B4DF6F4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6B5F2-3CF3-F4A9-7F2A-939AFB8FB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66AD3B-710D-C5F2-12A7-58FB7E93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3369248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FCFE-C1E2-12DA-B1BD-7FD254535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83606-EE6C-9F5B-0593-D4F022F0A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378269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</a:rPr>
              <a:t>Poor lighting, whether too bright or not bright enough can diminish safety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</a:rPr>
              <a:t>Quality of lighting is as important as quantity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</a:rPr>
              <a:t>Lighting can effect the appearance of colors and objects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</a:rPr>
              <a:t>A security officer leaving a well lit area and entering darkness will require 20 minutes to become fully dark adapted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42A19-E8DB-5DF8-04B4-5002800F4DC4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86956-0FB4-04CF-4725-447ECC0A1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0BCC64-AA07-5963-978C-7505B9BD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3113105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41026-0132-7005-DDED-DAAF8A937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2384-9DE7-3930-FA4D-0DE257A21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378269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</a:rPr>
              <a:t>White light (e/g/ metal halide, LED, fluorescent, or induction)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</a:rPr>
              <a:t>Fixtures should be “cutoff” or “full cutoff” to limit glare and light trespass (also known as “dark sky”)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E37434-FD66-2B46-68AA-2F549100DB6E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5A14A-5F8B-8D25-17D5-DA93BD709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7FCD16-403F-F244-7B27-438B1378E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Lighting</a:t>
            </a:r>
          </a:p>
        </p:txBody>
      </p:sp>
      <p:pic>
        <p:nvPicPr>
          <p:cNvPr id="2" name="Picture 2" descr="S:\Metro\CPTED\CPTED Tools\Example Photos\Light Fixtures\Dark Sky wall pack.jpg">
            <a:extLst>
              <a:ext uri="{FF2B5EF4-FFF2-40B4-BE49-F238E27FC236}">
                <a16:creationId xmlns:a16="http://schemas.microsoft.com/office/drawing/2014/main" id="{A5A57BD1-FC4D-4E4F-5BC5-F67CF194E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27" y="4114799"/>
            <a:ext cx="2319787" cy="23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S:\Metro\CPTED\CPTED Tools\Example Photos\Light Fixtures\M5913.jpg">
            <a:extLst>
              <a:ext uri="{FF2B5EF4-FFF2-40B4-BE49-F238E27FC236}">
                <a16:creationId xmlns:a16="http://schemas.microsoft.com/office/drawing/2014/main" id="{9F161D5D-56F9-F013-6976-4DE7E2735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378" y="3888356"/>
            <a:ext cx="2546230" cy="25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73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0273B-9C8A-EB90-EC3F-C1C33A120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253A9-BC58-5082-0C04-F63D72C48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05371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Lucida Bright" panose="02040602050505020304" pitchFamily="18" charset="0"/>
                <a:cs typeface="Arial" panose="020B0604020202020204" pitchFamily="34" charset="0"/>
              </a:rPr>
              <a:t>Lighting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4113A-B8AB-8EBE-F495-AD266E66B72F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547884-2198-0654-6D0D-B918BEE91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pic>
        <p:nvPicPr>
          <p:cNvPr id="10" name="Content Placeholder 3" descr="best-light.jpg">
            <a:extLst>
              <a:ext uri="{FF2B5EF4-FFF2-40B4-BE49-F238E27FC236}">
                <a16:creationId xmlns:a16="http://schemas.microsoft.com/office/drawing/2014/main" id="{8C805100-487C-369A-FEE3-7E2847F52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91828" y="2107509"/>
            <a:ext cx="7808343" cy="4434368"/>
          </a:xfrm>
        </p:spPr>
      </p:pic>
    </p:spTree>
    <p:extLst>
      <p:ext uri="{BB962C8B-B14F-4D97-AF65-F5344CB8AC3E}">
        <p14:creationId xmlns:p14="http://schemas.microsoft.com/office/powerpoint/2010/main" val="1562489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DD2D9-829A-86DF-AE21-884BB6150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92B84-FBF6-6964-6322-E7F4274DA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378269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By selectively placing entrances and exits, workstations and activity areas to control the flow of or limit access, Natural Access Control occurs.</a:t>
            </a:r>
            <a:endParaRPr lang="en-US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C6DE62-FB2B-6BF7-CE82-1091727CB3E7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B0245-329B-8B1E-1957-7BB58398B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1EB66E-9E7C-40CB-C1A7-7CC93A34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Access Control</a:t>
            </a:r>
          </a:p>
        </p:txBody>
      </p:sp>
    </p:spTree>
    <p:extLst>
      <p:ext uri="{BB962C8B-B14F-4D97-AF65-F5344CB8AC3E}">
        <p14:creationId xmlns:p14="http://schemas.microsoft.com/office/powerpoint/2010/main" val="2182435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05371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Lucida Bright" panose="02040602050505020304" pitchFamily="18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7639" y="2230934"/>
            <a:ext cx="5958940" cy="4404758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Allows observance of legitimate users</a:t>
            </a:r>
          </a:p>
          <a:p>
            <a:pPr lvl="1">
              <a:lnSpc>
                <a:spcPct val="100000"/>
              </a:lnSpc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Restricts ability to enter private space unobserved</a:t>
            </a:r>
          </a:p>
          <a:p>
            <a:pPr lvl="1">
              <a:lnSpc>
                <a:spcPct val="100000"/>
              </a:lnSpc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Intruders stand-out 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DAABFA3-27E2-10B1-7409-FADA6B4188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5689" y="2115946"/>
            <a:ext cx="5645989" cy="4234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810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1F0A2-C0C1-06B1-8DDB-C2F11887C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F7DD-D8BC-56A9-0DED-04F6E9CD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05371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Lucida Bright" panose="02040602050505020304" pitchFamily="18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EEAD82-02EF-A17F-0586-BD50BF07A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39" y="2230934"/>
            <a:ext cx="5958940" cy="4404758"/>
          </a:xfrm>
        </p:spPr>
        <p:txBody>
          <a:bodyPr>
            <a:normAutofit lnSpcReduction="10000"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Design can be reinforced mechanically</a:t>
            </a: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Fences</a:t>
            </a: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Landscaping</a:t>
            </a: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Barricades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3200" b="0" i="0" u="none" strike="noStrike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Through policy</a:t>
            </a: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Door locking policies</a:t>
            </a: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Visitor sign-in</a:t>
            </a:r>
          </a:p>
          <a:p>
            <a:pPr>
              <a:lnSpc>
                <a:spcPct val="100000"/>
              </a:lnSpc>
            </a:pPr>
            <a:endParaRPr lang="en-US" sz="19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5EDC11-F177-1F00-E044-134C77F7E6EB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73CB4-C476-6E69-8230-70CC7F1D6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pic>
        <p:nvPicPr>
          <p:cNvPr id="13" name="Content Placeholder 3" descr="CIMG8636.JPG">
            <a:extLst>
              <a:ext uri="{FF2B5EF4-FFF2-40B4-BE49-F238E27FC236}">
                <a16:creationId xmlns:a16="http://schemas.microsoft.com/office/drawing/2014/main" id="{B1D5CED9-844C-4482-898F-E792CE5F50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8995" y="2131234"/>
            <a:ext cx="5852583" cy="43894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8401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subTitle" idx="4"/>
          </p:nvPr>
        </p:nvSpPr>
        <p:spPr>
          <a:xfrm>
            <a:off x="417690" y="4172604"/>
            <a:ext cx="6733608" cy="1959511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0" marR="3387" indent="0">
              <a:lnSpc>
                <a:spcPts val="5000"/>
              </a:lnSpc>
              <a:spcBef>
                <a:spcPts val="280"/>
              </a:spcBef>
              <a:buNone/>
            </a:pPr>
            <a:r>
              <a:rPr sz="4267" spc="117" dirty="0">
                <a:solidFill>
                  <a:srgbClr val="FFFFFF"/>
                </a:solidFill>
                <a:latin typeface="Verdana"/>
                <a:cs typeface="Verdana"/>
              </a:rPr>
              <a:t>Empower</a:t>
            </a:r>
            <a:r>
              <a:rPr sz="4267" spc="-6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267" spc="-7" dirty="0">
                <a:solidFill>
                  <a:srgbClr val="FFFFFF"/>
                </a:solidFill>
                <a:latin typeface="Verdana"/>
                <a:cs typeface="Verdana"/>
              </a:rPr>
              <a:t>small businesses</a:t>
            </a:r>
            <a:r>
              <a:rPr sz="4267" spc="-66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267" spc="-7" dirty="0">
                <a:solidFill>
                  <a:srgbClr val="FFFFFF"/>
                </a:solidFill>
                <a:latin typeface="Verdana"/>
                <a:cs typeface="Verdana"/>
              </a:rPr>
              <a:t>through </a:t>
            </a:r>
            <a:r>
              <a:rPr sz="4267" spc="30" dirty="0">
                <a:solidFill>
                  <a:srgbClr val="FFFFFF"/>
                </a:solidFill>
                <a:latin typeface="Verdana"/>
                <a:cs typeface="Verdana"/>
              </a:rPr>
              <a:t>collaborative</a:t>
            </a:r>
            <a:r>
              <a:rPr sz="4267" spc="-6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267" spc="-7" dirty="0">
                <a:solidFill>
                  <a:srgbClr val="FFFFFF"/>
                </a:solidFill>
                <a:latin typeface="Verdana"/>
                <a:cs typeface="Verdana"/>
              </a:rPr>
              <a:t>efforts</a:t>
            </a:r>
            <a:endParaRPr sz="4267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417689" y="837809"/>
            <a:ext cx="7397843" cy="1035839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/>
          <a:p>
            <a:pPr marL="8467" marR="3387">
              <a:lnSpc>
                <a:spcPct val="127699"/>
              </a:lnSpc>
              <a:spcBef>
                <a:spcPts val="63"/>
              </a:spcBef>
            </a:pPr>
            <a:r>
              <a:rPr sz="1800" spc="-120" dirty="0">
                <a:latin typeface="Arial"/>
                <a:cs typeface="Arial"/>
              </a:rPr>
              <a:t>The</a:t>
            </a:r>
            <a:r>
              <a:rPr sz="1800" spc="-87" dirty="0">
                <a:latin typeface="Arial"/>
                <a:cs typeface="Arial"/>
              </a:rPr>
              <a:t> </a:t>
            </a:r>
            <a:r>
              <a:rPr sz="1800" spc="-53" dirty="0">
                <a:latin typeface="Arial"/>
                <a:cs typeface="Arial"/>
              </a:rPr>
              <a:t>purpose</a:t>
            </a:r>
            <a:r>
              <a:rPr sz="1800" spc="-87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87" dirty="0">
                <a:latin typeface="Arial"/>
                <a:cs typeface="Arial"/>
              </a:rPr>
              <a:t> </a:t>
            </a:r>
            <a:r>
              <a:rPr sz="1800" spc="-7" dirty="0">
                <a:latin typeface="Arial"/>
                <a:cs typeface="Arial"/>
              </a:rPr>
              <a:t>the</a:t>
            </a:r>
            <a:r>
              <a:rPr sz="1800" spc="-87" dirty="0">
                <a:latin typeface="Arial"/>
                <a:cs typeface="Arial"/>
              </a:rPr>
              <a:t> </a:t>
            </a:r>
            <a:r>
              <a:rPr sz="1800" spc="-33" dirty="0">
                <a:latin typeface="Arial"/>
                <a:cs typeface="Arial"/>
              </a:rPr>
              <a:t>Microenterprise</a:t>
            </a:r>
            <a:r>
              <a:rPr sz="1800" spc="-87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Collaborative</a:t>
            </a:r>
            <a:r>
              <a:rPr sz="1800" spc="-87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87" dirty="0">
                <a:latin typeface="Arial"/>
                <a:cs typeface="Arial"/>
              </a:rPr>
              <a:t> </a:t>
            </a:r>
            <a:r>
              <a:rPr sz="1800" spc="-27" dirty="0">
                <a:latin typeface="Arial"/>
                <a:cs typeface="Arial"/>
              </a:rPr>
              <a:t>Inland</a:t>
            </a:r>
            <a:r>
              <a:rPr sz="1800" spc="-87" dirty="0">
                <a:latin typeface="Arial"/>
                <a:cs typeface="Arial"/>
              </a:rPr>
              <a:t> </a:t>
            </a:r>
            <a:r>
              <a:rPr sz="1800" spc="-53" dirty="0">
                <a:latin typeface="Arial"/>
                <a:cs typeface="Arial"/>
              </a:rPr>
              <a:t>Southern</a:t>
            </a:r>
            <a:r>
              <a:rPr sz="1800" spc="-83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California </a:t>
            </a:r>
            <a:r>
              <a:rPr sz="1800" spc="-73" dirty="0">
                <a:latin typeface="Arial"/>
                <a:cs typeface="Arial"/>
              </a:rPr>
              <a:t>is</a:t>
            </a:r>
            <a:r>
              <a:rPr sz="1800" spc="-97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93" dirty="0">
                <a:latin typeface="Arial"/>
                <a:cs typeface="Arial"/>
              </a:rPr>
              <a:t> </a:t>
            </a:r>
            <a:r>
              <a:rPr sz="1800" spc="-17" dirty="0">
                <a:latin typeface="Arial"/>
                <a:cs typeface="Arial"/>
              </a:rPr>
              <a:t>create</a:t>
            </a:r>
            <a:r>
              <a:rPr sz="1800" spc="-97" dirty="0">
                <a:latin typeface="Arial"/>
                <a:cs typeface="Arial"/>
              </a:rPr>
              <a:t> </a:t>
            </a:r>
            <a:r>
              <a:rPr sz="1800" spc="-27" dirty="0">
                <a:latin typeface="Arial"/>
                <a:cs typeface="Arial"/>
              </a:rPr>
              <a:t>and</a:t>
            </a:r>
            <a:r>
              <a:rPr sz="1800" spc="-93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grow</a:t>
            </a:r>
            <a:r>
              <a:rPr sz="1800" spc="-93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sustainable</a:t>
            </a:r>
            <a:r>
              <a:rPr sz="1800" spc="-97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small</a:t>
            </a:r>
            <a:r>
              <a:rPr sz="1800" spc="-93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businesses</a:t>
            </a:r>
            <a:r>
              <a:rPr sz="1800" spc="-93" dirty="0">
                <a:latin typeface="Arial"/>
                <a:cs typeface="Arial"/>
              </a:rPr>
              <a:t> </a:t>
            </a:r>
            <a:r>
              <a:rPr sz="1800" spc="-27" dirty="0">
                <a:latin typeface="Arial"/>
                <a:cs typeface="Arial"/>
              </a:rPr>
              <a:t>and</a:t>
            </a:r>
            <a:r>
              <a:rPr sz="1800" spc="-97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job</a:t>
            </a:r>
            <a:r>
              <a:rPr sz="1800" spc="-93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development</a:t>
            </a:r>
            <a:r>
              <a:rPr sz="1800" spc="-97" dirty="0">
                <a:latin typeface="Arial"/>
                <a:cs typeface="Arial"/>
              </a:rPr>
              <a:t> </a:t>
            </a:r>
            <a:r>
              <a:rPr sz="1800" spc="-17" dirty="0">
                <a:latin typeface="Arial"/>
                <a:cs typeface="Arial"/>
              </a:rPr>
              <a:t>by </a:t>
            </a:r>
            <a:r>
              <a:rPr sz="1800" spc="-37" dirty="0">
                <a:latin typeface="Arial"/>
                <a:cs typeface="Arial"/>
              </a:rPr>
              <a:t>supporting</a:t>
            </a:r>
            <a:r>
              <a:rPr sz="1800" spc="-83" dirty="0">
                <a:latin typeface="Arial"/>
                <a:cs typeface="Arial"/>
              </a:rPr>
              <a:t> </a:t>
            </a:r>
            <a:r>
              <a:rPr sz="1800" spc="-7" dirty="0">
                <a:latin typeface="Arial"/>
                <a:cs typeface="Arial"/>
              </a:rPr>
              <a:t>micro</a:t>
            </a:r>
            <a:r>
              <a:rPr sz="1800" spc="-83" dirty="0">
                <a:latin typeface="Arial"/>
                <a:cs typeface="Arial"/>
              </a:rPr>
              <a:t> </a:t>
            </a:r>
            <a:r>
              <a:rPr sz="1800" spc="-73" dirty="0">
                <a:latin typeface="Arial"/>
                <a:cs typeface="Arial"/>
              </a:rPr>
              <a:t>business</a:t>
            </a:r>
            <a:r>
              <a:rPr sz="1800" spc="-83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development</a:t>
            </a:r>
            <a:r>
              <a:rPr sz="1800" spc="-83" dirty="0">
                <a:latin typeface="Arial"/>
                <a:cs typeface="Arial"/>
              </a:rPr>
              <a:t> </a:t>
            </a:r>
            <a:r>
              <a:rPr sz="1800" spc="-7" dirty="0">
                <a:latin typeface="Arial"/>
                <a:cs typeface="Arial"/>
              </a:rPr>
              <a:t>agencies.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5ADB3-317F-537A-9968-7CD18B2B4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102F8-4E16-2C14-95F1-76FD7623E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05371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Lucida Bright" panose="02040602050505020304" pitchFamily="18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9688E8-2F83-02A5-8D52-A4553F6D1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39" y="2230934"/>
            <a:ext cx="5958940" cy="4404758"/>
          </a:xfrm>
        </p:spPr>
        <p:txBody>
          <a:bodyPr>
            <a:normAutofit fontScale="92500"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en-US" sz="35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Barriers can be physical</a:t>
            </a: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Security screen doors</a:t>
            </a: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Wrought iron gates and fencing</a:t>
            </a: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Card or keypad locking systems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3200" b="0" i="0" u="none" strike="noStrike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5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Or Symbolic</a:t>
            </a: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Changes in pavement</a:t>
            </a:r>
          </a:p>
          <a:p>
            <a:pPr lvl="2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Constantia" panose="02030602050306030303" pitchFamily="18" charset="0"/>
              </a:rPr>
              <a:t>Low hedges and flower beds</a:t>
            </a:r>
            <a:endParaRPr lang="en-US" sz="19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0E9CE-7B64-CCE1-AC80-50E083B8FE04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705690-3CD4-E4BD-19FD-667CB572FD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pic>
        <p:nvPicPr>
          <p:cNvPr id="6" name="Content Placeholder 3" descr="CIMG8204.JPG">
            <a:extLst>
              <a:ext uri="{FF2B5EF4-FFF2-40B4-BE49-F238E27FC236}">
                <a16:creationId xmlns:a16="http://schemas.microsoft.com/office/drawing/2014/main" id="{0DB71F2B-377E-535B-27DD-9772997A72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6579" y="2230934"/>
            <a:ext cx="5783545" cy="43376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4367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B6AAC-DBDB-1C38-C125-D266B03F3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DFF52-2A78-87A4-35A0-3E7FCBCF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05371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Lucida Bright" panose="02040602050505020304" pitchFamily="18" charset="0"/>
                <a:cs typeface="Arial" panose="020B0604020202020204" pitchFamily="34" charset="0"/>
              </a:rPr>
              <a:t>Access Control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538A29-8DA7-BA9B-D500-99299CB55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39" y="2230934"/>
            <a:ext cx="5958940" cy="4404758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en-US" sz="35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Locate check-out counters at the front of the store, clearly visible from the outside. When positioned near the main entrance, employees can better watch activities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77BE6F-3ACF-D4EC-B4E9-5373D420F486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CE06DB-31A2-6D50-302F-2A7F8D18C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970FB877-8243-1D17-0762-67A97B187F6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745" y="2230934"/>
            <a:ext cx="5505564" cy="4129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750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AAEA6-1336-B184-D9A8-5481EDAC3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B95FD-D42C-80DC-2276-3FE75C578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378269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By designing an environment to delineate private space clearly, Natural Territoriality occurs.</a:t>
            </a:r>
            <a:endParaRPr lang="en-US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E87BB5-28BA-2E22-34D3-D6AB458133A3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6E7CC-C070-EA75-CCDD-D3B4EF422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610EA3-9446-BE69-99BA-7FAE1C19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Territorial Reinforcement</a:t>
            </a:r>
            <a:endParaRPr lang="en-US" sz="4000" dirty="0">
              <a:latin typeface="Lucida Bright" panose="020406020505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83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5FF9B-BE80-4FF2-F810-66F1B6012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5488-C6CE-7A04-01D4-ECA85AF3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05371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Territorial Reinforcement</a:t>
            </a:r>
            <a:endParaRPr lang="en-US" sz="4800" dirty="0">
              <a:latin typeface="Lucida Bright" panose="020406020505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7F85C5-B1D6-36E0-E032-35140F54E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447935" y="2050289"/>
            <a:ext cx="5958940" cy="4404758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buNone/>
            </a:pPr>
            <a:endParaRPr lang="en-US" sz="3200" b="0" i="0" u="none" strike="noStrike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Creates a sense of ownership </a:t>
            </a: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“Owners” have a vested interest and will more likely report an intruder</a:t>
            </a:r>
          </a:p>
          <a:p>
            <a:pPr lvl="2">
              <a:lnSpc>
                <a:spcPct val="10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Results in an environment where intruders stand out, are more easily identified and feel uncomfortable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A8CC65-830D-6C6D-A1D2-9A67CAE400C0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5961E9-1DD4-0372-0A1C-072F40A10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pic>
        <p:nvPicPr>
          <p:cNvPr id="6" name="Picture 5" descr="A sign on the side of a road&#10;&#10;Description automatically generated">
            <a:extLst>
              <a:ext uri="{FF2B5EF4-FFF2-40B4-BE49-F238E27FC236}">
                <a16:creationId xmlns:a16="http://schemas.microsoft.com/office/drawing/2014/main" id="{2EE61198-EC0D-2130-BC0B-D734037EC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07" y="2142051"/>
            <a:ext cx="5592074" cy="4477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979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C988C-79BC-E217-72DA-23AC71C1B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88E58-B82E-F5E4-6957-5EE5477F3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378269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7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Statement of ownership can be made physically</a:t>
            </a:r>
          </a:p>
          <a:p>
            <a:pPr lvl="1">
              <a:lnSpc>
                <a:spcPct val="110000"/>
              </a:lnSpc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Neighborhood Watch sign</a:t>
            </a:r>
          </a:p>
          <a:p>
            <a:pPr lvl="1">
              <a:lnSpc>
                <a:spcPct val="110000"/>
              </a:lnSpc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No Trespassing signage</a:t>
            </a:r>
          </a:p>
          <a:p>
            <a:pPr marL="0" indent="0">
              <a:lnSpc>
                <a:spcPct val="110000"/>
              </a:lnSpc>
              <a:buNone/>
            </a:pPr>
            <a:endParaRPr lang="en-US" sz="3600" b="0" i="0" u="none" strike="noStrike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37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Or Symbolic</a:t>
            </a:r>
          </a:p>
          <a:p>
            <a:pPr lvl="1">
              <a:lnSpc>
                <a:spcPct val="110000"/>
              </a:lnSpc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Well-kept appearance of grounds</a:t>
            </a:r>
          </a:p>
          <a:p>
            <a:pPr lvl="1">
              <a:lnSpc>
                <a:spcPct val="110000"/>
              </a:lnSpc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A friendly smile or wave hello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528349-BD71-4238-1B6F-0893B1050D42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71420-C75E-18CE-9057-BD5CA7F36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8C4A65-739D-FFB6-FC3B-92681BFB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Territorial Reinforcement</a:t>
            </a:r>
          </a:p>
        </p:txBody>
      </p:sp>
    </p:spTree>
    <p:extLst>
      <p:ext uri="{BB962C8B-B14F-4D97-AF65-F5344CB8AC3E}">
        <p14:creationId xmlns:p14="http://schemas.microsoft.com/office/powerpoint/2010/main" val="3276133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B7D9F-1B5E-6420-A7EF-210AC8865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623F4-B561-DC06-6AEA-D7425E788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378269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Maintenance allows for the continued use of a space for its intended purpose. Maintenance serves as an additional expression of ownership and prevents the reduction of visibility from landscaping overgrowth and obstructed or inoperative lighting.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4AE11-F2D2-CE26-5AA6-775AA9183579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48D95-8B3D-3BBA-3066-FB64FE9AD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913CF39-D8F3-499A-4F6A-6148BB062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3628926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22F31-CDA5-2CB2-E904-8AEED6DDA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7A49-56B0-5368-18A3-19D868D21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“The presence of a broken window will entice vandals to break more windows in the vicinity.” –  Wilson and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Kelling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, 1982 (Atlantic Monthly)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745A65-1AF9-9B3C-BBE1-760E3E343BBA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3A5C8-0085-0B2C-5E73-2878C8337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95ECB48-5D54-858E-6FDB-2646F355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Broken Window Theory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725AC1-5A2D-4F37-DFB5-F7B47CD3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12" y="3519576"/>
            <a:ext cx="5322830" cy="2980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040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F8806-0C93-C6C5-44F6-78CD70A47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6B24-D25A-B92B-569C-64FFE6704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0" y="2428321"/>
            <a:ext cx="10515600" cy="378269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The CPTED theory advocates that all possibilities for natural crime prevention be exhausted, prior to the involvement of the mechanical and organized strategies.</a:t>
            </a:r>
            <a:endParaRPr lang="en-US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AC0D37-DF6B-6E68-AC2E-C06B9F9610EA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A5460-45AD-230D-9BDD-825760184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611C58-3247-C186-2343-18A026B0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CPTED</a:t>
            </a:r>
          </a:p>
        </p:txBody>
      </p:sp>
    </p:spTree>
    <p:extLst>
      <p:ext uri="{BB962C8B-B14F-4D97-AF65-F5344CB8AC3E}">
        <p14:creationId xmlns:p14="http://schemas.microsoft.com/office/powerpoint/2010/main" val="2647209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3AAE9-F728-19FF-7DF5-4A147FB2E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7ED05-9F7E-BAC4-BB09-D3A79FDD2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Crime Prevention Through</a:t>
            </a:r>
            <a:b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</a:br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Customer Service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D82749-954F-04EB-DFAF-A561D28A5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4978" y="2230934"/>
            <a:ext cx="5181600" cy="440475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Greet All Customers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Welcome all customers 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Acknowledge each customer so they know they’ve been seen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Maintain Adequate Staffing Levels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Shoplifters often work in pairs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Having enough employees on the sales floor can deter shoplifting from taking place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Customer Assistance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Ask customers if they need assistance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Demonstrates attentiveness to potential shoplifters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794066-A309-F5C7-06D4-AC74D98A335D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B3CB4-9AF3-4917-9CAD-7F06AEE4BE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pic>
        <p:nvPicPr>
          <p:cNvPr id="6" name="Content Placeholder 5" descr="A person shaking hands with a person&#10;&#10;Description automatically generated">
            <a:extLst>
              <a:ext uri="{FF2B5EF4-FFF2-40B4-BE49-F238E27FC236}">
                <a16:creationId xmlns:a16="http://schemas.microsoft.com/office/drawing/2014/main" id="{DF4AAB31-375C-EF4F-5D15-0E20E5927D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64" y="2303815"/>
            <a:ext cx="4904117" cy="3942222"/>
          </a:xfrm>
        </p:spPr>
      </p:pic>
    </p:spTree>
    <p:extLst>
      <p:ext uri="{BB962C8B-B14F-4D97-AF65-F5344CB8AC3E}">
        <p14:creationId xmlns:p14="http://schemas.microsoft.com/office/powerpoint/2010/main" val="2880481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29AF5-8116-4EAE-4032-3D3F13270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8306C-0E45-624C-3672-9272F52D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Crime Prevention Through</a:t>
            </a:r>
            <a:b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</a:br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Customer Service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0AA647-761E-AFFA-DA3F-CE50EE621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4978" y="2230934"/>
            <a:ext cx="5181600" cy="440475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Utilize Signage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signs to notify customers of installed cameras 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Notifies shoplifters that they will be prosecuted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Train Employees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Ability to spot scams such as price switching and false returns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Anti-theft protocols such as the size of bags allowed in the store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Alerting store managers of potential shoplifters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Inventory Management Tools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Knowing your inventory allows you to determine what kind of items are being stolen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Adjust security measures (mirrors, locked display cases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02997-2FA9-9CE9-C6B1-7E73D68051A9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EF2659-B892-EC3F-E477-F22869825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pic>
        <p:nvPicPr>
          <p:cNvPr id="6" name="Content Placeholder 5" descr="A red sign with white text&#10;&#10;Description automatically generated">
            <a:extLst>
              <a:ext uri="{FF2B5EF4-FFF2-40B4-BE49-F238E27FC236}">
                <a16:creationId xmlns:a16="http://schemas.microsoft.com/office/drawing/2014/main" id="{29A1C41D-0169-F5E9-6D14-ECF674AEE6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336843"/>
            <a:ext cx="5361318" cy="3836313"/>
          </a:xfrm>
        </p:spPr>
      </p:pic>
    </p:spTree>
    <p:extLst>
      <p:ext uri="{BB962C8B-B14F-4D97-AF65-F5344CB8AC3E}">
        <p14:creationId xmlns:p14="http://schemas.microsoft.com/office/powerpoint/2010/main" val="1379634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8800" y="322543"/>
            <a:ext cx="7010400" cy="725456"/>
          </a:xfrm>
          <a:prstGeom prst="rect">
            <a:avLst/>
          </a:prstGeom>
        </p:spPr>
        <p:txBody>
          <a:bodyPr vert="horz" wrap="square" lIns="0" tIns="47880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7"/>
              </a:spcBef>
            </a:pPr>
            <a:r>
              <a:rPr spc="93" dirty="0">
                <a:solidFill>
                  <a:srgbClr val="111111"/>
                </a:solidFill>
              </a:rPr>
              <a:t>Audience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7974" y="5018729"/>
            <a:ext cx="1858010" cy="2514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567" spc="-73" dirty="0">
                <a:solidFill>
                  <a:srgbClr val="111111"/>
                </a:solidFill>
                <a:latin typeface="Arial"/>
                <a:cs typeface="Arial"/>
              </a:rPr>
              <a:t>Diverse</a:t>
            </a:r>
            <a:r>
              <a:rPr sz="1567" spc="-9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50" dirty="0">
                <a:solidFill>
                  <a:srgbClr val="111111"/>
                </a:solidFill>
                <a:latin typeface="Arial"/>
                <a:cs typeface="Arial"/>
              </a:rPr>
              <a:t>Entrepreneurs</a:t>
            </a:r>
            <a:endParaRPr sz="15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43200" y="5022529"/>
            <a:ext cx="2251710" cy="2514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567" spc="-60" dirty="0">
                <a:solidFill>
                  <a:srgbClr val="111111"/>
                </a:solidFill>
                <a:latin typeface="Arial"/>
                <a:cs typeface="Arial"/>
              </a:rPr>
              <a:t>Underserved</a:t>
            </a:r>
            <a:r>
              <a:rPr sz="1567" spc="-67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27" dirty="0">
                <a:solidFill>
                  <a:srgbClr val="111111"/>
                </a:solidFill>
                <a:latin typeface="Arial"/>
                <a:cs typeface="Arial"/>
              </a:rPr>
              <a:t>Communities</a:t>
            </a:r>
            <a:endParaRPr sz="1567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54407" y="2098483"/>
            <a:ext cx="5207000" cy="2730500"/>
            <a:chOff x="9531611" y="3147724"/>
            <a:chExt cx="7810500" cy="40957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31614" y="3147730"/>
              <a:ext cx="7810499" cy="40957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31611" y="3147724"/>
              <a:ext cx="7810500" cy="4095750"/>
            </a:xfrm>
            <a:custGeom>
              <a:avLst/>
              <a:gdLst/>
              <a:ahLst/>
              <a:cxnLst/>
              <a:rect l="l" t="t" r="r" b="b"/>
              <a:pathLst>
                <a:path w="7810500" h="4095750">
                  <a:moveTo>
                    <a:pt x="7810500" y="4095750"/>
                  </a:moveTo>
                  <a:lnTo>
                    <a:pt x="0" y="4095750"/>
                  </a:lnTo>
                  <a:lnTo>
                    <a:pt x="0" y="0"/>
                  </a:lnTo>
                  <a:lnTo>
                    <a:pt x="7810500" y="0"/>
                  </a:lnTo>
                  <a:lnTo>
                    <a:pt x="7810500" y="4095750"/>
                  </a:lnTo>
                  <a:close/>
                </a:path>
              </a:pathLst>
            </a:custGeom>
            <a:solidFill>
              <a:srgbClr val="5696F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32675" y="2098483"/>
            <a:ext cx="5207000" cy="2730500"/>
            <a:chOff x="949012" y="3147724"/>
            <a:chExt cx="7810500" cy="40957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9013" y="3147730"/>
              <a:ext cx="7810499" cy="409574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49012" y="3147724"/>
              <a:ext cx="7810500" cy="4095750"/>
            </a:xfrm>
            <a:custGeom>
              <a:avLst/>
              <a:gdLst/>
              <a:ahLst/>
              <a:cxnLst/>
              <a:rect l="l" t="t" r="r" b="b"/>
              <a:pathLst>
                <a:path w="7810500" h="4095750">
                  <a:moveTo>
                    <a:pt x="7810500" y="4095750"/>
                  </a:moveTo>
                  <a:lnTo>
                    <a:pt x="0" y="4095750"/>
                  </a:lnTo>
                  <a:lnTo>
                    <a:pt x="0" y="0"/>
                  </a:lnTo>
                  <a:lnTo>
                    <a:pt x="7810500" y="0"/>
                  </a:lnTo>
                  <a:lnTo>
                    <a:pt x="7810500" y="4095750"/>
                  </a:lnTo>
                  <a:close/>
                </a:path>
              </a:pathLst>
            </a:custGeom>
            <a:solidFill>
              <a:srgbClr val="5696F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27974" y="5435676"/>
            <a:ext cx="5936728" cy="2514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567" spc="-63" dirty="0">
                <a:solidFill>
                  <a:srgbClr val="5E606E"/>
                </a:solidFill>
                <a:latin typeface="Arial"/>
                <a:cs typeface="Arial"/>
              </a:rPr>
              <a:t>Empowering</a:t>
            </a:r>
            <a:r>
              <a:rPr sz="1567" spc="-11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567" spc="-50" dirty="0">
                <a:solidFill>
                  <a:srgbClr val="5E606E"/>
                </a:solidFill>
                <a:latin typeface="Arial"/>
                <a:cs typeface="Arial"/>
              </a:rPr>
              <a:t>individuals</a:t>
            </a:r>
            <a:r>
              <a:rPr sz="1567" spc="-11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567" spc="-7" dirty="0">
                <a:solidFill>
                  <a:srgbClr val="5E606E"/>
                </a:solidFill>
                <a:latin typeface="Arial"/>
                <a:cs typeface="Arial"/>
              </a:rPr>
              <a:t>from</a:t>
            </a:r>
            <a:r>
              <a:rPr sz="1567" spc="-110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567" spc="-53" dirty="0">
                <a:solidFill>
                  <a:srgbClr val="5E606E"/>
                </a:solidFill>
                <a:latin typeface="Arial"/>
                <a:cs typeface="Arial"/>
              </a:rPr>
              <a:t>varied</a:t>
            </a:r>
            <a:r>
              <a:rPr sz="1567" spc="-11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567" spc="-53" dirty="0">
                <a:solidFill>
                  <a:srgbClr val="5E606E"/>
                </a:solidFill>
                <a:latin typeface="Arial"/>
                <a:cs typeface="Arial"/>
              </a:rPr>
              <a:t>backgrounds</a:t>
            </a:r>
            <a:r>
              <a:rPr sz="1567" spc="-11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567" dirty="0">
                <a:solidFill>
                  <a:srgbClr val="5E606E"/>
                </a:solidFill>
                <a:latin typeface="Arial"/>
                <a:cs typeface="Arial"/>
              </a:rPr>
              <a:t>to</a:t>
            </a:r>
            <a:r>
              <a:rPr sz="1567" spc="-110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567" spc="-37" dirty="0">
                <a:solidFill>
                  <a:srgbClr val="5E606E"/>
                </a:solidFill>
                <a:latin typeface="Arial"/>
                <a:cs typeface="Arial"/>
              </a:rPr>
              <a:t>succeed.</a:t>
            </a:r>
            <a:endParaRPr sz="1567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45658" y="5436976"/>
            <a:ext cx="4704080" cy="2514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567" spc="-63" dirty="0">
                <a:solidFill>
                  <a:srgbClr val="5E606E"/>
                </a:solidFill>
                <a:latin typeface="Arial"/>
                <a:cs typeface="Arial"/>
              </a:rPr>
              <a:t>Supporting</a:t>
            </a:r>
            <a:r>
              <a:rPr sz="15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567" spc="-47" dirty="0">
                <a:solidFill>
                  <a:srgbClr val="5E606E"/>
                </a:solidFill>
                <a:latin typeface="Arial"/>
                <a:cs typeface="Arial"/>
              </a:rPr>
              <a:t>marginalized</a:t>
            </a:r>
            <a:r>
              <a:rPr sz="15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567" spc="-73" dirty="0">
                <a:solidFill>
                  <a:srgbClr val="5E606E"/>
                </a:solidFill>
                <a:latin typeface="Arial"/>
                <a:cs typeface="Arial"/>
              </a:rPr>
              <a:t>groups</a:t>
            </a:r>
            <a:r>
              <a:rPr sz="1567" spc="-10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567" dirty="0">
                <a:solidFill>
                  <a:srgbClr val="5E606E"/>
                </a:solidFill>
                <a:latin typeface="Arial"/>
                <a:cs typeface="Arial"/>
              </a:rPr>
              <a:t>with</a:t>
            </a:r>
            <a:r>
              <a:rPr sz="15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567" spc="-50" dirty="0">
                <a:solidFill>
                  <a:srgbClr val="5E606E"/>
                </a:solidFill>
                <a:latin typeface="Arial"/>
                <a:cs typeface="Arial"/>
              </a:rPr>
              <a:t>innovative</a:t>
            </a:r>
            <a:r>
              <a:rPr sz="15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567" spc="-43" dirty="0">
                <a:solidFill>
                  <a:srgbClr val="5E606E"/>
                </a:solidFill>
                <a:latin typeface="Arial"/>
                <a:cs typeface="Arial"/>
              </a:rPr>
              <a:t>solutions.</a:t>
            </a:r>
            <a:endParaRPr sz="1567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6533" y="1370436"/>
            <a:ext cx="6378116" cy="2514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567" spc="-23" dirty="0">
                <a:solidFill>
                  <a:srgbClr val="111111"/>
                </a:solidFill>
                <a:latin typeface="Arial"/>
                <a:cs typeface="Arial"/>
              </a:rPr>
              <a:t>90</a:t>
            </a:r>
            <a:r>
              <a:rPr sz="1533" spc="-23" dirty="0">
                <a:solidFill>
                  <a:srgbClr val="111111"/>
                </a:solidFill>
                <a:latin typeface="Arial Narrow"/>
                <a:cs typeface="Arial Narrow"/>
              </a:rPr>
              <a:t>%</a:t>
            </a:r>
            <a:r>
              <a:rPr sz="1533" spc="-10" dirty="0">
                <a:solidFill>
                  <a:srgbClr val="111111"/>
                </a:solidFill>
                <a:latin typeface="Arial Narrow"/>
                <a:cs typeface="Arial Narrow"/>
              </a:rPr>
              <a:t> </a:t>
            </a:r>
            <a:r>
              <a:rPr sz="1567" dirty="0">
                <a:solidFill>
                  <a:srgbClr val="111111"/>
                </a:solidFill>
                <a:latin typeface="Arial"/>
                <a:cs typeface="Arial"/>
              </a:rPr>
              <a:t>of</a:t>
            </a:r>
            <a:r>
              <a:rPr sz="1567" spc="-9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13" dirty="0">
                <a:solidFill>
                  <a:srgbClr val="111111"/>
                </a:solidFill>
                <a:latin typeface="Arial"/>
                <a:cs typeface="Arial"/>
              </a:rPr>
              <a:t>all</a:t>
            </a:r>
            <a:r>
              <a:rPr sz="1567" spc="-9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80" dirty="0">
                <a:solidFill>
                  <a:srgbClr val="111111"/>
                </a:solidFill>
                <a:latin typeface="Arial"/>
                <a:cs typeface="Arial"/>
              </a:rPr>
              <a:t>businesses</a:t>
            </a:r>
            <a:r>
              <a:rPr sz="1567" spc="-97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33" dirty="0">
                <a:solidFill>
                  <a:srgbClr val="111111"/>
                </a:solidFill>
                <a:latin typeface="Arial"/>
                <a:cs typeface="Arial"/>
              </a:rPr>
              <a:t>in</a:t>
            </a:r>
            <a:r>
              <a:rPr sz="1567" spc="-9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27" dirty="0">
                <a:solidFill>
                  <a:srgbClr val="111111"/>
                </a:solidFill>
                <a:latin typeface="Arial"/>
                <a:cs typeface="Arial"/>
              </a:rPr>
              <a:t>Inland</a:t>
            </a:r>
            <a:r>
              <a:rPr sz="1567" spc="-9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53" dirty="0">
                <a:solidFill>
                  <a:srgbClr val="111111"/>
                </a:solidFill>
                <a:latin typeface="Arial"/>
                <a:cs typeface="Arial"/>
              </a:rPr>
              <a:t>Southern</a:t>
            </a:r>
            <a:r>
              <a:rPr sz="1567" spc="-9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27" dirty="0">
                <a:solidFill>
                  <a:srgbClr val="111111"/>
                </a:solidFill>
                <a:latin typeface="Arial"/>
                <a:cs typeface="Arial"/>
              </a:rPr>
              <a:t>California</a:t>
            </a:r>
            <a:r>
              <a:rPr sz="1567" spc="-97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43" dirty="0">
                <a:solidFill>
                  <a:srgbClr val="111111"/>
                </a:solidFill>
                <a:latin typeface="Arial"/>
                <a:cs typeface="Arial"/>
              </a:rPr>
              <a:t>are</a:t>
            </a:r>
            <a:r>
              <a:rPr sz="1567" spc="-9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dirty="0">
                <a:solidFill>
                  <a:srgbClr val="111111"/>
                </a:solidFill>
                <a:latin typeface="Arial"/>
                <a:cs typeface="Arial"/>
              </a:rPr>
              <a:t>micro-</a:t>
            </a:r>
            <a:r>
              <a:rPr sz="1567" spc="-60" dirty="0">
                <a:solidFill>
                  <a:srgbClr val="111111"/>
                </a:solidFill>
                <a:latin typeface="Arial"/>
                <a:cs typeface="Arial"/>
              </a:rPr>
              <a:t>businesses.</a:t>
            </a:r>
            <a:endParaRPr sz="1567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284A5-B7A3-F7D7-930B-31A4E597A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FF2FB-9904-2A78-7157-832DBBC2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Security Cameras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ABEFF5-FAF0-B42A-A9BA-AAA739637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4978" y="2230934"/>
            <a:ext cx="5181600" cy="4404758"/>
          </a:xfrm>
        </p:spPr>
        <p:txBody>
          <a:bodyPr>
            <a:normAutofit fontScale="92500"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High Definition is best. Otherwise the more pixels the better</a:t>
            </a:r>
            <a:endParaRPr lang="en-US" b="0" i="0" u="none" strike="noStrike" dirty="0">
              <a:solidFill>
                <a:srgbClr val="EB641B"/>
              </a:solidFill>
              <a:effectLst/>
              <a:latin typeface="Noto Sans Symbols"/>
            </a:endParaRPr>
          </a:p>
          <a:p>
            <a:pPr rtl="0" fontAlgn="base">
              <a:spcBef>
                <a:spcPts val="52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Digital storage (DVR or off-site)</a:t>
            </a:r>
            <a:endParaRPr lang="en-US" b="0" i="0" u="none" strike="noStrike" dirty="0">
              <a:solidFill>
                <a:srgbClr val="EB641B"/>
              </a:solidFill>
              <a:effectLst/>
              <a:latin typeface="Noto Sans Symbols"/>
            </a:endParaRPr>
          </a:p>
          <a:p>
            <a:pPr rtl="0" fontAlgn="base">
              <a:spcBef>
                <a:spcPts val="52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30 days of storage (1 terabyte for most homes)</a:t>
            </a:r>
            <a:endParaRPr lang="en-US" b="0" i="0" u="none" strike="noStrike" dirty="0">
              <a:solidFill>
                <a:srgbClr val="EB641B"/>
              </a:solidFill>
              <a:effectLst/>
              <a:latin typeface="Noto Sans Symbols"/>
            </a:endParaRPr>
          </a:p>
          <a:p>
            <a:pPr rtl="0" fontAlgn="base">
              <a:spcBef>
                <a:spcPts val="52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Support standard MPEG formats</a:t>
            </a:r>
            <a:endParaRPr lang="en-US" b="0" i="0" u="none" strike="noStrike" dirty="0">
              <a:solidFill>
                <a:srgbClr val="EB641B"/>
              </a:solidFill>
              <a:effectLst/>
              <a:latin typeface="Noto Sans Symbols"/>
            </a:endParaRPr>
          </a:p>
          <a:p>
            <a:pPr rtl="0" fontAlgn="base">
              <a:spcBef>
                <a:spcPts val="52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Surge protected</a:t>
            </a:r>
            <a:endParaRPr lang="en-US" b="0" i="0" u="none" strike="noStrike" dirty="0">
              <a:solidFill>
                <a:srgbClr val="EB641B"/>
              </a:solidFill>
              <a:effectLst/>
              <a:latin typeface="Noto Sans Symbols"/>
            </a:endParaRPr>
          </a:p>
          <a:p>
            <a:pPr rtl="0" fontAlgn="base">
              <a:spcBef>
                <a:spcPts val="52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Low light, auto focus and auto iris</a:t>
            </a:r>
            <a:endParaRPr lang="en-US" b="0" i="0" u="none" strike="noStrike" dirty="0">
              <a:solidFill>
                <a:srgbClr val="EB641B"/>
              </a:solidFill>
              <a:effectLst/>
              <a:latin typeface="Noto Sans Symbols"/>
            </a:endParaRPr>
          </a:p>
          <a:p>
            <a:pPr lvl="1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84E819-3332-9C31-1C07-79BC58AAFBC1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DCF0B-FB20-D2F2-710E-BA860B0A7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pic>
        <p:nvPicPr>
          <p:cNvPr id="10" name="Picture 9" descr="A white camera on a wall&#10;&#10;Description automatically generated">
            <a:extLst>
              <a:ext uri="{FF2B5EF4-FFF2-40B4-BE49-F238E27FC236}">
                <a16:creationId xmlns:a16="http://schemas.microsoft.com/office/drawing/2014/main" id="{BD9E4ADA-F040-7936-0C67-3C984EE93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12" y="2303815"/>
            <a:ext cx="4331878" cy="433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35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07BA-0535-3BA1-CD28-161F07B22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3BFCB-2C1E-CB88-3BC8-6454E9F5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Shoplifting Tactics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2C531F-FD05-580F-DD61-B23FF20E3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4978" y="2230934"/>
            <a:ext cx="5181600" cy="440475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Working in Pairs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One person distracts staff while the other pockets goods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Hiding Products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Hiding products in clothing, other items they’ve actually purchased, handbags, strollers, reusable shopping bags, or their shoes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Price Switching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Thieves will often swap price tags or labels from one product to another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Grab and Run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During busy periods of the day or when staff is preoccupied, shoplifters will dash into the store and run with items</a:t>
            </a:r>
          </a:p>
          <a:p>
            <a:pPr lvl="1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5D6CD7-6BFA-DF73-D5BE-18E1208A5910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B00C32-91DE-01FD-DA3C-7F3B9F0A9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pic>
        <p:nvPicPr>
          <p:cNvPr id="6" name="Content Placeholder 5" descr="A person holding a black bag&#10;&#10;Description automatically generated">
            <a:extLst>
              <a:ext uri="{FF2B5EF4-FFF2-40B4-BE49-F238E27FC236}">
                <a16:creationId xmlns:a16="http://schemas.microsoft.com/office/drawing/2014/main" id="{90911E2D-9165-ED7C-9837-B2223E772C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17638"/>
            <a:ext cx="5181600" cy="4343724"/>
          </a:xfrm>
        </p:spPr>
      </p:pic>
    </p:spTree>
    <p:extLst>
      <p:ext uri="{BB962C8B-B14F-4D97-AF65-F5344CB8AC3E}">
        <p14:creationId xmlns:p14="http://schemas.microsoft.com/office/powerpoint/2010/main" val="1712576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7E2FB-3751-786C-637F-FA6BC888D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D1849-9C3E-6EEF-0E6D-13B7026C0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82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Crime Prevention Through </a:t>
            </a:r>
            <a:b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</a:br>
            <a:r>
              <a:rPr lang="en-US" sz="4000" dirty="0">
                <a:latin typeface="Lucida Bright" panose="02040602050505020304" pitchFamily="18" charset="0"/>
                <a:cs typeface="Arial" panose="020B0604020202020204" pitchFamily="34" charset="0"/>
              </a:rPr>
              <a:t>Environmental Desing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D3DB7D1-7216-67CA-6D50-85A302BE82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24" y="2333020"/>
            <a:ext cx="5776171" cy="3942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3B17C6-E2D1-41C4-4AC8-7D2772E1E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4978" y="2230934"/>
            <a:ext cx="5181600" cy="4404758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Staff clearly overlooking retail environment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Surveillance camera positioned over service area, store displayed and patron areas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Support and service staff for patrons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Clearly defined “staff only” areas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Well-lit service area, store displays and patron areas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Signage indicating terms of entry or store conditions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High-price items closer to counter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EFCEB3-D8C0-9A18-FEC9-FBB822F2FEB8}"/>
              </a:ext>
            </a:extLst>
          </p:cNvPr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8B4DB1-78EB-7E9A-AC8D-27DA8DDE8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pic>
        <p:nvPicPr>
          <p:cNvPr id="6" name="Picture 5" descr="A group of people in a store">
            <a:extLst>
              <a:ext uri="{FF2B5EF4-FFF2-40B4-BE49-F238E27FC236}">
                <a16:creationId xmlns:a16="http://schemas.microsoft.com/office/drawing/2014/main" id="{0281169E-9551-E224-18AE-2CB44CF79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24" y="2333019"/>
            <a:ext cx="5776171" cy="397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07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740" y="3154946"/>
            <a:ext cx="10515600" cy="15001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Perez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mperez@jurupavalley.org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30" y="78341"/>
            <a:ext cx="2924065" cy="194937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0" y="2106058"/>
            <a:ext cx="10515600" cy="89406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3554481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105113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27" y="3174791"/>
            <a:ext cx="5224746" cy="3483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111" y="1051133"/>
            <a:ext cx="110411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Lucida Bright" panose="02040602050505020304" pitchFamily="18" charset="0"/>
              </a:rPr>
              <a:t>Retail Theft </a:t>
            </a:r>
          </a:p>
          <a:p>
            <a:pPr algn="ctr"/>
            <a:r>
              <a:rPr lang="en-US" sz="6600" dirty="0">
                <a:latin typeface="Lucida Bright" panose="02040602050505020304" pitchFamily="18" charset="0"/>
              </a:rPr>
              <a:t>Prevention Program</a:t>
            </a:r>
          </a:p>
        </p:txBody>
      </p:sp>
    </p:spTree>
    <p:extLst>
      <p:ext uri="{BB962C8B-B14F-4D97-AF65-F5344CB8AC3E}">
        <p14:creationId xmlns:p14="http://schemas.microsoft.com/office/powerpoint/2010/main" val="223013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8800" y="322542"/>
            <a:ext cx="7010400" cy="725459"/>
          </a:xfrm>
          <a:prstGeom prst="rect">
            <a:avLst/>
          </a:prstGeom>
        </p:spPr>
        <p:txBody>
          <a:bodyPr vert="horz" wrap="square" lIns="0" tIns="4788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7"/>
              </a:spcBef>
            </a:pPr>
            <a:r>
              <a:rPr spc="47" dirty="0">
                <a:solidFill>
                  <a:srgbClr val="111111"/>
                </a:solidFill>
              </a:rPr>
              <a:t>Programs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8256827" y="2094483"/>
            <a:ext cx="3302000" cy="2032000"/>
            <a:chOff x="12385240" y="3141725"/>
            <a:chExt cx="4953000" cy="304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85243" y="3141725"/>
              <a:ext cx="4952999" cy="304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385240" y="3141727"/>
              <a:ext cx="4953000" cy="3048000"/>
            </a:xfrm>
            <a:custGeom>
              <a:avLst/>
              <a:gdLst/>
              <a:ahLst/>
              <a:cxnLst/>
              <a:rect l="l" t="t" r="r" b="b"/>
              <a:pathLst>
                <a:path w="4953000" h="3048000">
                  <a:moveTo>
                    <a:pt x="4953000" y="3048000"/>
                  </a:moveTo>
                  <a:lnTo>
                    <a:pt x="0" y="3048000"/>
                  </a:lnTo>
                  <a:lnTo>
                    <a:pt x="0" y="0"/>
                  </a:lnTo>
                  <a:lnTo>
                    <a:pt x="4953000" y="0"/>
                  </a:lnTo>
                  <a:lnTo>
                    <a:pt x="4953000" y="3048000"/>
                  </a:lnTo>
                  <a:close/>
                </a:path>
              </a:pathLst>
            </a:custGeom>
            <a:solidFill>
              <a:srgbClr val="5696F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447865" y="2098485"/>
            <a:ext cx="3302000" cy="2603500"/>
            <a:chOff x="6671797" y="3147727"/>
            <a:chExt cx="4953000" cy="390525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1797" y="3147730"/>
              <a:ext cx="4952999" cy="39052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71801" y="3147727"/>
              <a:ext cx="4953000" cy="3905250"/>
            </a:xfrm>
            <a:custGeom>
              <a:avLst/>
              <a:gdLst/>
              <a:ahLst/>
              <a:cxnLst/>
              <a:rect l="l" t="t" r="r" b="b"/>
              <a:pathLst>
                <a:path w="4953000" h="3905250">
                  <a:moveTo>
                    <a:pt x="4953000" y="3905250"/>
                  </a:moveTo>
                  <a:lnTo>
                    <a:pt x="0" y="3905250"/>
                  </a:lnTo>
                  <a:lnTo>
                    <a:pt x="0" y="0"/>
                  </a:lnTo>
                  <a:lnTo>
                    <a:pt x="4953000" y="0"/>
                  </a:lnTo>
                  <a:lnTo>
                    <a:pt x="4953000" y="3905250"/>
                  </a:lnTo>
                  <a:close/>
                </a:path>
              </a:pathLst>
            </a:custGeom>
            <a:solidFill>
              <a:srgbClr val="5696F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32675" y="2098485"/>
            <a:ext cx="3302000" cy="2032000"/>
            <a:chOff x="949012" y="3147727"/>
            <a:chExt cx="4953000" cy="304800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9013" y="3147730"/>
              <a:ext cx="4952999" cy="3047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49012" y="3147727"/>
              <a:ext cx="4953000" cy="3048000"/>
            </a:xfrm>
            <a:custGeom>
              <a:avLst/>
              <a:gdLst/>
              <a:ahLst/>
              <a:cxnLst/>
              <a:rect l="l" t="t" r="r" b="b"/>
              <a:pathLst>
                <a:path w="4953000" h="3048000">
                  <a:moveTo>
                    <a:pt x="4953000" y="3048000"/>
                  </a:moveTo>
                  <a:lnTo>
                    <a:pt x="0" y="3048000"/>
                  </a:lnTo>
                  <a:lnTo>
                    <a:pt x="0" y="0"/>
                  </a:lnTo>
                  <a:lnTo>
                    <a:pt x="4953000" y="0"/>
                  </a:lnTo>
                  <a:lnTo>
                    <a:pt x="4953000" y="3048000"/>
                  </a:lnTo>
                  <a:close/>
                </a:path>
              </a:pathLst>
            </a:custGeom>
            <a:solidFill>
              <a:srgbClr val="5696F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26533" y="4707010"/>
            <a:ext cx="2545927" cy="161950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02363" marR="3387" indent="-194320">
              <a:lnSpc>
                <a:spcPct val="128000"/>
              </a:lnSpc>
              <a:spcBef>
                <a:spcPts val="67"/>
              </a:spcBef>
              <a:buChar char="•"/>
              <a:tabLst>
                <a:tab pos="202363" algn="l"/>
              </a:tabLst>
            </a:pPr>
            <a:r>
              <a:rPr sz="1367" spc="-57" dirty="0">
                <a:solidFill>
                  <a:srgbClr val="5E606E"/>
                </a:solidFill>
                <a:latin typeface="Arial"/>
                <a:cs typeface="Arial"/>
              </a:rPr>
              <a:t>Supporting</a:t>
            </a:r>
            <a:r>
              <a:rPr sz="1367" spc="-9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43" dirty="0">
                <a:solidFill>
                  <a:srgbClr val="5E606E"/>
                </a:solidFill>
                <a:latin typeface="Arial"/>
                <a:cs typeface="Arial"/>
              </a:rPr>
              <a:t>small</a:t>
            </a:r>
            <a:r>
              <a:rPr sz="1367" spc="-9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90" dirty="0">
                <a:solidFill>
                  <a:srgbClr val="5E606E"/>
                </a:solidFill>
                <a:latin typeface="Arial"/>
                <a:cs typeface="Arial"/>
              </a:rPr>
              <a:t>businesses</a:t>
            </a:r>
            <a:r>
              <a:rPr sz="1367" spc="-9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13" dirty="0">
                <a:solidFill>
                  <a:srgbClr val="5E606E"/>
                </a:solidFill>
                <a:latin typeface="Arial"/>
                <a:cs typeface="Arial"/>
              </a:rPr>
              <a:t>with </a:t>
            </a:r>
            <a:r>
              <a:rPr sz="1367" spc="-87" dirty="0">
                <a:solidFill>
                  <a:srgbClr val="5E606E"/>
                </a:solidFill>
                <a:latin typeface="Arial"/>
                <a:cs typeface="Arial"/>
              </a:rPr>
              <a:t>Resources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160" dirty="0">
                <a:solidFill>
                  <a:srgbClr val="5E606E"/>
                </a:solidFill>
                <a:latin typeface="Arial"/>
                <a:cs typeface="Arial"/>
              </a:rPr>
              <a:t>&amp;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76" dirty="0">
                <a:solidFill>
                  <a:srgbClr val="5E606E"/>
                </a:solidFill>
                <a:latin typeface="Arial"/>
                <a:cs typeface="Arial"/>
              </a:rPr>
              <a:t>Access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dirty="0">
                <a:solidFill>
                  <a:srgbClr val="5E606E"/>
                </a:solidFill>
                <a:latin typeface="Arial"/>
                <a:cs typeface="Arial"/>
              </a:rPr>
              <a:t>to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7" dirty="0">
                <a:solidFill>
                  <a:srgbClr val="5E606E"/>
                </a:solidFill>
                <a:latin typeface="Arial"/>
                <a:cs typeface="Arial"/>
              </a:rPr>
              <a:t>Capital</a:t>
            </a:r>
            <a:endParaRPr sz="1367">
              <a:latin typeface="Arial"/>
              <a:cs typeface="Arial"/>
            </a:endParaRPr>
          </a:p>
          <a:p>
            <a:pPr marL="202363" indent="-193896">
              <a:spcBef>
                <a:spcPts val="410"/>
              </a:spcBef>
              <a:buChar char="•"/>
              <a:tabLst>
                <a:tab pos="202363" algn="l"/>
              </a:tabLst>
            </a:pPr>
            <a:r>
              <a:rPr sz="1367" spc="-60" dirty="0">
                <a:solidFill>
                  <a:srgbClr val="5E606E"/>
                </a:solidFill>
                <a:latin typeface="Arial"/>
                <a:cs typeface="Arial"/>
              </a:rPr>
              <a:t>Grants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17" dirty="0">
                <a:solidFill>
                  <a:srgbClr val="5E606E"/>
                </a:solidFill>
                <a:latin typeface="Arial"/>
                <a:cs typeface="Arial"/>
              </a:rPr>
              <a:t>for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63" dirty="0">
                <a:solidFill>
                  <a:srgbClr val="5E606E"/>
                </a:solidFill>
                <a:latin typeface="Arial"/>
                <a:cs typeface="Arial"/>
              </a:rPr>
              <a:t>Small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27" dirty="0">
                <a:solidFill>
                  <a:srgbClr val="5E606E"/>
                </a:solidFill>
                <a:latin typeface="Arial"/>
                <a:cs typeface="Arial"/>
              </a:rPr>
              <a:t>Businesses</a:t>
            </a:r>
            <a:endParaRPr sz="1367">
              <a:latin typeface="Arial"/>
              <a:cs typeface="Arial"/>
            </a:endParaRPr>
          </a:p>
          <a:p>
            <a:pPr marL="202363" indent="-193896">
              <a:spcBef>
                <a:spcPts val="460"/>
              </a:spcBef>
              <a:buChar char="•"/>
              <a:tabLst>
                <a:tab pos="202363" algn="l"/>
              </a:tabLst>
            </a:pPr>
            <a:r>
              <a:rPr sz="1367" spc="-40" dirty="0">
                <a:solidFill>
                  <a:srgbClr val="5E606E"/>
                </a:solidFill>
                <a:latin typeface="Arial"/>
                <a:cs typeface="Arial"/>
              </a:rPr>
              <a:t>Educational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47" dirty="0">
                <a:solidFill>
                  <a:srgbClr val="5E606E"/>
                </a:solidFill>
                <a:latin typeface="Arial"/>
                <a:cs typeface="Arial"/>
              </a:rPr>
              <a:t>Website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160" dirty="0">
                <a:solidFill>
                  <a:srgbClr val="5E606E"/>
                </a:solidFill>
                <a:latin typeface="Arial"/>
                <a:cs typeface="Arial"/>
              </a:rPr>
              <a:t>&amp;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13" dirty="0">
                <a:solidFill>
                  <a:srgbClr val="5E606E"/>
                </a:solidFill>
                <a:latin typeface="Arial"/>
                <a:cs typeface="Arial"/>
              </a:rPr>
              <a:t>BLOG</a:t>
            </a:r>
            <a:endParaRPr sz="1367">
              <a:latin typeface="Arial"/>
              <a:cs typeface="Arial"/>
            </a:endParaRPr>
          </a:p>
          <a:p>
            <a:pPr marL="202363" indent="-193896">
              <a:spcBef>
                <a:spcPts val="410"/>
              </a:spcBef>
              <a:buChar char="•"/>
              <a:tabLst>
                <a:tab pos="202363" algn="l"/>
              </a:tabLst>
            </a:pPr>
            <a:r>
              <a:rPr sz="1367" spc="-37" dirty="0">
                <a:solidFill>
                  <a:srgbClr val="5E606E"/>
                </a:solidFill>
                <a:latin typeface="Arial"/>
                <a:cs typeface="Arial"/>
              </a:rPr>
              <a:t>E-</a:t>
            </a:r>
            <a:r>
              <a:rPr sz="1367" spc="-7" dirty="0">
                <a:solidFill>
                  <a:srgbClr val="5E606E"/>
                </a:solidFill>
                <a:latin typeface="Arial"/>
                <a:cs typeface="Arial"/>
              </a:rPr>
              <a:t>Newsletters</a:t>
            </a:r>
            <a:endParaRPr sz="1367">
              <a:latin typeface="Arial"/>
              <a:cs typeface="Arial"/>
            </a:endParaRPr>
          </a:p>
          <a:p>
            <a:pPr marL="202363" indent="-193896">
              <a:spcBef>
                <a:spcPts val="460"/>
              </a:spcBef>
              <a:buChar char="•"/>
              <a:tabLst>
                <a:tab pos="202363" algn="l"/>
              </a:tabLst>
            </a:pPr>
            <a:r>
              <a:rPr sz="1367" spc="-57" dirty="0">
                <a:solidFill>
                  <a:srgbClr val="5E606E"/>
                </a:solidFill>
                <a:latin typeface="Arial"/>
                <a:cs typeface="Arial"/>
              </a:rPr>
              <a:t>All</a:t>
            </a:r>
            <a:r>
              <a:rPr sz="1367" spc="-11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70" dirty="0">
                <a:solidFill>
                  <a:srgbClr val="5E606E"/>
                </a:solidFill>
                <a:latin typeface="Arial"/>
                <a:cs typeface="Arial"/>
              </a:rPr>
              <a:t>resources</a:t>
            </a:r>
            <a:r>
              <a:rPr sz="1367" spc="-11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43" dirty="0">
                <a:solidFill>
                  <a:srgbClr val="5E606E"/>
                </a:solidFill>
                <a:latin typeface="Arial"/>
                <a:cs typeface="Arial"/>
              </a:rPr>
              <a:t>in</a:t>
            </a:r>
            <a:r>
              <a:rPr sz="1367" spc="-11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76" dirty="0">
                <a:solidFill>
                  <a:srgbClr val="5E606E"/>
                </a:solidFill>
                <a:latin typeface="Arial"/>
                <a:cs typeface="Arial"/>
              </a:rPr>
              <a:t>English</a:t>
            </a:r>
            <a:r>
              <a:rPr sz="1367" spc="-11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160" dirty="0">
                <a:solidFill>
                  <a:srgbClr val="5E606E"/>
                </a:solidFill>
                <a:latin typeface="Arial"/>
                <a:cs typeface="Arial"/>
              </a:rPr>
              <a:t>&amp;</a:t>
            </a:r>
            <a:r>
              <a:rPr sz="1367" spc="-11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37" dirty="0">
                <a:solidFill>
                  <a:srgbClr val="5E606E"/>
                </a:solidFill>
                <a:latin typeface="Arial"/>
                <a:cs typeface="Arial"/>
              </a:rPr>
              <a:t>Spanish</a:t>
            </a:r>
            <a:endParaRPr sz="136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50191" y="4707011"/>
            <a:ext cx="3190240" cy="551988"/>
          </a:xfrm>
          <a:prstGeom prst="rect">
            <a:avLst/>
          </a:prstGeom>
        </p:spPr>
        <p:txBody>
          <a:bodyPr vert="horz" wrap="square" lIns="0" tIns="66463" rIns="0" bIns="0" rtlCol="0">
            <a:spAutoFit/>
          </a:bodyPr>
          <a:lstStyle/>
          <a:p>
            <a:pPr marL="202363" indent="-193896">
              <a:spcBef>
                <a:spcPts val="523"/>
              </a:spcBef>
              <a:buChar char="•"/>
              <a:tabLst>
                <a:tab pos="202363" algn="l"/>
              </a:tabLst>
            </a:pPr>
            <a:r>
              <a:rPr sz="1367" spc="-53" dirty="0">
                <a:solidFill>
                  <a:srgbClr val="5E606E"/>
                </a:solidFill>
                <a:latin typeface="Arial"/>
                <a:cs typeface="Arial"/>
              </a:rPr>
              <a:t>Customized</a:t>
            </a:r>
            <a:r>
              <a:rPr sz="1367" spc="-100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17" dirty="0">
                <a:solidFill>
                  <a:srgbClr val="5E606E"/>
                </a:solidFill>
                <a:latin typeface="Arial"/>
                <a:cs typeface="Arial"/>
              </a:rPr>
              <a:t>for</a:t>
            </a:r>
            <a:r>
              <a:rPr sz="1367" spc="-9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76" dirty="0">
                <a:solidFill>
                  <a:srgbClr val="5E606E"/>
                </a:solidFill>
                <a:latin typeface="Arial"/>
                <a:cs typeface="Arial"/>
              </a:rPr>
              <a:t>success</a:t>
            </a:r>
            <a:r>
              <a:rPr sz="1367" spc="-100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30" dirty="0">
                <a:solidFill>
                  <a:srgbClr val="5E606E"/>
                </a:solidFill>
                <a:latin typeface="Arial"/>
                <a:cs typeface="Arial"/>
              </a:rPr>
              <a:t>Capacity</a:t>
            </a:r>
            <a:r>
              <a:rPr sz="1367" spc="-9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27" dirty="0">
                <a:solidFill>
                  <a:srgbClr val="5E606E"/>
                </a:solidFill>
                <a:latin typeface="Arial"/>
                <a:cs typeface="Arial"/>
              </a:rPr>
              <a:t>Building</a:t>
            </a:r>
            <a:endParaRPr sz="1367">
              <a:latin typeface="Arial"/>
              <a:cs typeface="Arial"/>
            </a:endParaRPr>
          </a:p>
          <a:p>
            <a:pPr marL="202363" indent="-193896">
              <a:spcBef>
                <a:spcPts val="460"/>
              </a:spcBef>
              <a:buChar char="•"/>
              <a:tabLst>
                <a:tab pos="202363" algn="l"/>
              </a:tabLst>
            </a:pPr>
            <a:r>
              <a:rPr sz="1367" spc="-63" dirty="0">
                <a:solidFill>
                  <a:srgbClr val="5E606E"/>
                </a:solidFill>
                <a:latin typeface="Arial"/>
                <a:cs typeface="Arial"/>
              </a:rPr>
              <a:t>Small</a:t>
            </a:r>
            <a:r>
              <a:rPr sz="1367" spc="-9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97" dirty="0">
                <a:solidFill>
                  <a:srgbClr val="5E606E"/>
                </a:solidFill>
                <a:latin typeface="Arial"/>
                <a:cs typeface="Arial"/>
              </a:rPr>
              <a:t>Business</a:t>
            </a:r>
            <a:r>
              <a:rPr sz="1367" spc="-9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70" dirty="0">
                <a:solidFill>
                  <a:srgbClr val="5E606E"/>
                </a:solidFill>
                <a:latin typeface="Arial"/>
                <a:cs typeface="Arial"/>
              </a:rPr>
              <a:t>Assistance</a:t>
            </a:r>
            <a:r>
              <a:rPr sz="1367" spc="-9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13" dirty="0">
                <a:solidFill>
                  <a:srgbClr val="5E606E"/>
                </a:solidFill>
                <a:latin typeface="Arial"/>
                <a:cs typeface="Arial"/>
              </a:rPr>
              <a:t>Tool</a:t>
            </a:r>
            <a:endParaRPr sz="136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39399" y="5264266"/>
            <a:ext cx="2395643" cy="813663"/>
          </a:xfrm>
          <a:prstGeom prst="rect">
            <a:avLst/>
          </a:prstGeom>
        </p:spPr>
        <p:txBody>
          <a:bodyPr vert="horz" wrap="square" lIns="0" tIns="66463" rIns="0" bIns="0" rtlCol="0">
            <a:spAutoFit/>
          </a:bodyPr>
          <a:lstStyle/>
          <a:p>
            <a:pPr marL="202363" indent="-193896">
              <a:spcBef>
                <a:spcPts val="523"/>
              </a:spcBef>
              <a:buChar char="•"/>
              <a:tabLst>
                <a:tab pos="202363" algn="l"/>
              </a:tabLst>
            </a:pPr>
            <a:r>
              <a:rPr sz="1367" spc="-63" dirty="0">
                <a:solidFill>
                  <a:srgbClr val="5E606E"/>
                </a:solidFill>
                <a:latin typeface="Arial"/>
                <a:cs typeface="Arial"/>
              </a:rPr>
              <a:t>Driving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30" dirty="0">
                <a:solidFill>
                  <a:srgbClr val="5E606E"/>
                </a:solidFill>
                <a:latin typeface="Arial"/>
                <a:cs typeface="Arial"/>
              </a:rPr>
              <a:t>growth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40" dirty="0">
                <a:solidFill>
                  <a:srgbClr val="5E606E"/>
                </a:solidFill>
                <a:latin typeface="Arial"/>
                <a:cs typeface="Arial"/>
              </a:rPr>
              <a:t>and</a:t>
            </a:r>
            <a:r>
              <a:rPr sz="1367" spc="-107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7" dirty="0">
                <a:solidFill>
                  <a:srgbClr val="5E606E"/>
                </a:solidFill>
                <a:latin typeface="Arial"/>
                <a:cs typeface="Arial"/>
              </a:rPr>
              <a:t>innovation</a:t>
            </a:r>
            <a:endParaRPr sz="1367">
              <a:latin typeface="Arial"/>
              <a:cs typeface="Arial"/>
            </a:endParaRPr>
          </a:p>
          <a:p>
            <a:pPr marL="202363" indent="-193896">
              <a:spcBef>
                <a:spcPts val="460"/>
              </a:spcBef>
              <a:buChar char="•"/>
              <a:tabLst>
                <a:tab pos="202363" algn="l"/>
              </a:tabLst>
            </a:pPr>
            <a:r>
              <a:rPr sz="1367" spc="-7" dirty="0">
                <a:solidFill>
                  <a:srgbClr val="5E606E"/>
                </a:solidFill>
                <a:latin typeface="Arial"/>
                <a:cs typeface="Arial"/>
              </a:rPr>
              <a:t>Networking</a:t>
            </a:r>
            <a:endParaRPr sz="1367">
              <a:latin typeface="Arial"/>
              <a:cs typeface="Arial"/>
            </a:endParaRPr>
          </a:p>
          <a:p>
            <a:pPr marL="202363" indent="-193896">
              <a:spcBef>
                <a:spcPts val="410"/>
              </a:spcBef>
              <a:buChar char="•"/>
              <a:tabLst>
                <a:tab pos="202363" algn="l"/>
              </a:tabLst>
            </a:pPr>
            <a:r>
              <a:rPr sz="1367" spc="-47" dirty="0">
                <a:solidFill>
                  <a:srgbClr val="5E606E"/>
                </a:solidFill>
                <a:latin typeface="Arial"/>
                <a:cs typeface="Arial"/>
              </a:rPr>
              <a:t>Advocacy</a:t>
            </a:r>
            <a:r>
              <a:rPr sz="1367" spc="-10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17" dirty="0">
                <a:solidFill>
                  <a:srgbClr val="5E606E"/>
                </a:solidFill>
                <a:latin typeface="Arial"/>
                <a:cs typeface="Arial"/>
              </a:rPr>
              <a:t>for</a:t>
            </a:r>
            <a:r>
              <a:rPr sz="1367" spc="-10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63" dirty="0">
                <a:solidFill>
                  <a:srgbClr val="5E606E"/>
                </a:solidFill>
                <a:latin typeface="Arial"/>
                <a:cs typeface="Arial"/>
              </a:rPr>
              <a:t>Small</a:t>
            </a:r>
            <a:r>
              <a:rPr sz="1367" spc="-103" dirty="0">
                <a:solidFill>
                  <a:srgbClr val="5E606E"/>
                </a:solidFill>
                <a:latin typeface="Arial"/>
                <a:cs typeface="Arial"/>
              </a:rPr>
              <a:t> </a:t>
            </a:r>
            <a:r>
              <a:rPr sz="1367" spc="-80" dirty="0">
                <a:solidFill>
                  <a:srgbClr val="5E606E"/>
                </a:solidFill>
                <a:latin typeface="Arial"/>
                <a:cs typeface="Arial"/>
              </a:rPr>
              <a:t>Businesses</a:t>
            </a:r>
            <a:endParaRPr sz="13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6534" y="4362718"/>
            <a:ext cx="2186093" cy="2514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567" spc="-53" dirty="0">
                <a:solidFill>
                  <a:srgbClr val="111111"/>
                </a:solidFill>
                <a:latin typeface="Arial"/>
                <a:cs typeface="Arial"/>
              </a:rPr>
              <a:t>Comprehensive</a:t>
            </a:r>
            <a:r>
              <a:rPr sz="1567" spc="-8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50" dirty="0">
                <a:solidFill>
                  <a:srgbClr val="111111"/>
                </a:solidFill>
                <a:latin typeface="Arial"/>
                <a:cs typeface="Arial"/>
              </a:rPr>
              <a:t>Programs</a:t>
            </a:r>
            <a:endParaRPr sz="1567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40597" y="4919791"/>
            <a:ext cx="1632373" cy="2514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567" spc="-30" dirty="0">
                <a:solidFill>
                  <a:srgbClr val="111111"/>
                </a:solidFill>
                <a:latin typeface="Arial"/>
                <a:cs typeface="Arial"/>
              </a:rPr>
              <a:t>Strategic</a:t>
            </a:r>
            <a:r>
              <a:rPr sz="1567" spc="-9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33" dirty="0">
                <a:solidFill>
                  <a:srgbClr val="111111"/>
                </a:solidFill>
                <a:latin typeface="Arial"/>
                <a:cs typeface="Arial"/>
              </a:rPr>
              <a:t>Guidance</a:t>
            </a:r>
            <a:endParaRPr sz="15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50557" y="4362535"/>
            <a:ext cx="1488863" cy="2514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567" spc="-60" dirty="0">
                <a:solidFill>
                  <a:srgbClr val="111111"/>
                </a:solidFill>
                <a:latin typeface="Arial"/>
                <a:cs typeface="Arial"/>
              </a:rPr>
              <a:t>Tailored</a:t>
            </a:r>
            <a:r>
              <a:rPr sz="1567" spc="-87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567" spc="-47" dirty="0">
                <a:solidFill>
                  <a:srgbClr val="111111"/>
                </a:solidFill>
                <a:latin typeface="Arial"/>
                <a:cs typeface="Arial"/>
              </a:rPr>
              <a:t>Solutions</a:t>
            </a:r>
            <a:endParaRPr sz="156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4" y="2703"/>
            <a:ext cx="5321299" cy="68552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87960" y="744977"/>
            <a:ext cx="5265420" cy="40431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b="1" spc="57" dirty="0">
                <a:solidFill>
                  <a:srgbClr val="131010"/>
                </a:solidFill>
                <a:latin typeface="Tahoma"/>
                <a:cs typeface="Tahoma"/>
              </a:rPr>
              <a:t>THE</a:t>
            </a:r>
            <a:r>
              <a:rPr b="1" spc="-3" dirty="0">
                <a:solidFill>
                  <a:srgbClr val="131010"/>
                </a:solidFill>
                <a:latin typeface="Tahoma"/>
                <a:cs typeface="Tahoma"/>
              </a:rPr>
              <a:t> </a:t>
            </a:r>
            <a:r>
              <a:rPr b="1" dirty="0">
                <a:solidFill>
                  <a:srgbClr val="131010"/>
                </a:solidFill>
                <a:latin typeface="Tahoma"/>
                <a:cs typeface="Tahoma"/>
              </a:rPr>
              <a:t>MICROENTERPRISE</a:t>
            </a:r>
            <a:r>
              <a:rPr b="1" spc="3" dirty="0">
                <a:solidFill>
                  <a:srgbClr val="131010"/>
                </a:solidFill>
                <a:latin typeface="Tahoma"/>
                <a:cs typeface="Tahoma"/>
              </a:rPr>
              <a:t> </a:t>
            </a:r>
            <a:r>
              <a:rPr b="1" spc="43" dirty="0">
                <a:solidFill>
                  <a:srgbClr val="131010"/>
                </a:solidFill>
                <a:latin typeface="Tahoma"/>
                <a:cs typeface="Tahoma"/>
              </a:rPr>
              <a:t>COLLABORATIVE</a:t>
            </a:r>
            <a:endParaRPr>
              <a:latin typeface="Tahoma"/>
              <a:cs typeface="Tahoma"/>
            </a:endParaRPr>
          </a:p>
          <a:p>
            <a:pPr marL="259093" indent="-250626">
              <a:spcBef>
                <a:spcPts val="2090"/>
              </a:spcBef>
              <a:buChar char="•"/>
              <a:tabLst>
                <a:tab pos="259093" algn="l"/>
              </a:tabLst>
            </a:pPr>
            <a:r>
              <a:rPr sz="2200" spc="-177" dirty="0">
                <a:solidFill>
                  <a:srgbClr val="131010"/>
                </a:solidFill>
                <a:latin typeface="Arial"/>
                <a:cs typeface="Arial"/>
              </a:rPr>
              <a:t>Provides</a:t>
            </a:r>
            <a:r>
              <a:rPr sz="2200" spc="-207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00" spc="-250" dirty="0">
                <a:solidFill>
                  <a:srgbClr val="131010"/>
                </a:solidFill>
                <a:latin typeface="Arial"/>
                <a:cs typeface="Arial"/>
              </a:rPr>
              <a:t>Access</a:t>
            </a:r>
            <a:r>
              <a:rPr sz="2200" spc="-20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00" spc="-90" dirty="0">
                <a:solidFill>
                  <a:srgbClr val="131010"/>
                </a:solidFill>
                <a:latin typeface="Arial"/>
                <a:cs typeface="Arial"/>
              </a:rPr>
              <a:t>to</a:t>
            </a:r>
            <a:r>
              <a:rPr sz="2200" spc="-207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131010"/>
                </a:solidFill>
                <a:latin typeface="Arial"/>
                <a:cs typeface="Arial"/>
              </a:rPr>
              <a:t>Capital</a:t>
            </a:r>
            <a:endParaRPr sz="2200">
              <a:latin typeface="Arial"/>
              <a:cs typeface="Arial"/>
            </a:endParaRPr>
          </a:p>
          <a:p>
            <a:pPr marL="259093" marR="502098" indent="-251049">
              <a:lnSpc>
                <a:spcPct val="113799"/>
              </a:lnSpc>
              <a:spcBef>
                <a:spcPts val="7"/>
              </a:spcBef>
              <a:buSzPct val="98507"/>
              <a:buChar char="•"/>
              <a:tabLst>
                <a:tab pos="259093" algn="l"/>
              </a:tabLst>
            </a:pPr>
            <a:r>
              <a:rPr sz="2233" spc="-197" dirty="0">
                <a:solidFill>
                  <a:srgbClr val="131010"/>
                </a:solidFill>
                <a:latin typeface="Arial"/>
                <a:cs typeface="Arial"/>
              </a:rPr>
              <a:t>Works</a:t>
            </a:r>
            <a:r>
              <a:rPr sz="2233" spc="-20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40" dirty="0">
                <a:solidFill>
                  <a:srgbClr val="131010"/>
                </a:solidFill>
                <a:latin typeface="Arial"/>
                <a:cs typeface="Arial"/>
              </a:rPr>
              <a:t>with</a:t>
            </a:r>
            <a:r>
              <a:rPr sz="2233" spc="-20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30" dirty="0">
                <a:solidFill>
                  <a:srgbClr val="131010"/>
                </a:solidFill>
                <a:latin typeface="Arial"/>
                <a:cs typeface="Arial"/>
              </a:rPr>
              <a:t>microlenders</a:t>
            </a:r>
            <a:r>
              <a:rPr sz="2233" spc="-20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93" dirty="0">
                <a:solidFill>
                  <a:srgbClr val="131010"/>
                </a:solidFill>
                <a:latin typeface="Arial"/>
                <a:cs typeface="Arial"/>
              </a:rPr>
              <a:t>to</a:t>
            </a:r>
            <a:r>
              <a:rPr sz="2233" spc="-20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27" dirty="0">
                <a:solidFill>
                  <a:srgbClr val="131010"/>
                </a:solidFill>
                <a:latin typeface="Arial"/>
                <a:cs typeface="Arial"/>
              </a:rPr>
              <a:t>provide</a:t>
            </a:r>
            <a:r>
              <a:rPr sz="2233" spc="-20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80" dirty="0">
                <a:solidFill>
                  <a:srgbClr val="131010"/>
                </a:solidFill>
                <a:latin typeface="Arial"/>
                <a:cs typeface="Arial"/>
              </a:rPr>
              <a:t>small </a:t>
            </a:r>
            <a:r>
              <a:rPr sz="2233" spc="-163" dirty="0">
                <a:solidFill>
                  <a:srgbClr val="131010"/>
                </a:solidFill>
                <a:latin typeface="Arial"/>
                <a:cs typeface="Arial"/>
              </a:rPr>
              <a:t>loans</a:t>
            </a:r>
            <a:r>
              <a:rPr sz="2233" spc="-22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93" dirty="0">
                <a:solidFill>
                  <a:srgbClr val="131010"/>
                </a:solidFill>
                <a:latin typeface="Arial"/>
                <a:cs typeface="Arial"/>
              </a:rPr>
              <a:t>to</a:t>
            </a:r>
            <a:r>
              <a:rPr sz="2233" spc="-220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20" dirty="0">
                <a:solidFill>
                  <a:srgbClr val="131010"/>
                </a:solidFill>
                <a:latin typeface="Arial"/>
                <a:cs typeface="Arial"/>
              </a:rPr>
              <a:t>help</a:t>
            </a:r>
            <a:r>
              <a:rPr sz="2233" spc="-22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207" dirty="0">
                <a:solidFill>
                  <a:srgbClr val="131010"/>
                </a:solidFill>
                <a:latin typeface="Arial"/>
                <a:cs typeface="Arial"/>
              </a:rPr>
              <a:t>businesses</a:t>
            </a:r>
            <a:r>
              <a:rPr sz="2233" spc="-220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3" dirty="0">
                <a:solidFill>
                  <a:srgbClr val="131010"/>
                </a:solidFill>
                <a:latin typeface="Arial"/>
                <a:cs typeface="Arial"/>
              </a:rPr>
              <a:t>grow</a:t>
            </a:r>
            <a:endParaRPr sz="2233">
              <a:latin typeface="Arial"/>
              <a:cs typeface="Arial"/>
            </a:endParaRPr>
          </a:p>
          <a:p>
            <a:pPr marL="259093" marR="3387" indent="-251049">
              <a:lnSpc>
                <a:spcPct val="113799"/>
              </a:lnSpc>
              <a:spcBef>
                <a:spcPts val="50"/>
              </a:spcBef>
              <a:buSzPct val="98507"/>
              <a:buChar char="•"/>
              <a:tabLst>
                <a:tab pos="259093" algn="l"/>
              </a:tabLst>
            </a:pPr>
            <a:r>
              <a:rPr sz="2233" spc="-240" dirty="0">
                <a:solidFill>
                  <a:srgbClr val="131010"/>
                </a:solidFill>
                <a:latin typeface="Arial"/>
                <a:cs typeface="Arial"/>
              </a:rPr>
              <a:t>Has</a:t>
            </a:r>
            <a:r>
              <a:rPr sz="2233" spc="-217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63" dirty="0">
                <a:solidFill>
                  <a:srgbClr val="131010"/>
                </a:solidFill>
                <a:latin typeface="Arial"/>
                <a:cs typeface="Arial"/>
              </a:rPr>
              <a:t>programs</a:t>
            </a:r>
            <a:r>
              <a:rPr sz="2233" spc="-21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77" dirty="0">
                <a:solidFill>
                  <a:srgbClr val="131010"/>
                </a:solidFill>
                <a:latin typeface="Arial"/>
                <a:cs typeface="Arial"/>
              </a:rPr>
              <a:t>focused</a:t>
            </a:r>
            <a:r>
              <a:rPr sz="2233" spc="-21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40" dirty="0">
                <a:solidFill>
                  <a:srgbClr val="131010"/>
                </a:solidFill>
                <a:latin typeface="Arial"/>
                <a:cs typeface="Arial"/>
              </a:rPr>
              <a:t>on</a:t>
            </a:r>
            <a:r>
              <a:rPr sz="2233" spc="-21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13" dirty="0">
                <a:solidFill>
                  <a:srgbClr val="131010"/>
                </a:solidFill>
                <a:latin typeface="Arial"/>
                <a:cs typeface="Arial"/>
              </a:rPr>
              <a:t>helping</a:t>
            </a:r>
            <a:r>
              <a:rPr sz="2233" spc="-21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7" dirty="0">
                <a:solidFill>
                  <a:srgbClr val="131010"/>
                </a:solidFill>
                <a:latin typeface="Arial"/>
                <a:cs typeface="Arial"/>
              </a:rPr>
              <a:t>small </a:t>
            </a:r>
            <a:r>
              <a:rPr sz="2233" spc="-183" dirty="0">
                <a:solidFill>
                  <a:srgbClr val="131010"/>
                </a:solidFill>
                <a:latin typeface="Arial"/>
                <a:cs typeface="Arial"/>
              </a:rPr>
              <a:t>business</a:t>
            </a:r>
            <a:r>
              <a:rPr sz="2233" spc="-21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69" dirty="0">
                <a:solidFill>
                  <a:srgbClr val="131010"/>
                </a:solidFill>
                <a:latin typeface="Arial"/>
                <a:cs typeface="Arial"/>
              </a:rPr>
              <a:t>owners</a:t>
            </a:r>
            <a:r>
              <a:rPr sz="2233" spc="-210" dirty="0">
                <a:solidFill>
                  <a:srgbClr val="131010"/>
                </a:solidFill>
                <a:latin typeface="Arial"/>
                <a:cs typeface="Arial"/>
              </a:rPr>
              <a:t> become </a:t>
            </a:r>
            <a:r>
              <a:rPr sz="2233" spc="-167" dirty="0">
                <a:solidFill>
                  <a:srgbClr val="131010"/>
                </a:solidFill>
                <a:latin typeface="Arial"/>
                <a:cs typeface="Arial"/>
              </a:rPr>
              <a:t>employers,</a:t>
            </a:r>
            <a:r>
              <a:rPr sz="2233" spc="-210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10" dirty="0">
                <a:solidFill>
                  <a:srgbClr val="131010"/>
                </a:solidFill>
                <a:latin typeface="Arial"/>
                <a:cs typeface="Arial"/>
              </a:rPr>
              <a:t>aiming</a:t>
            </a:r>
            <a:r>
              <a:rPr sz="2233" spc="-21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7" dirty="0">
                <a:solidFill>
                  <a:srgbClr val="131010"/>
                </a:solidFill>
                <a:latin typeface="Arial"/>
                <a:cs typeface="Arial"/>
              </a:rPr>
              <a:t>to </a:t>
            </a:r>
            <a:r>
              <a:rPr sz="2233" spc="-173" dirty="0">
                <a:solidFill>
                  <a:srgbClr val="131010"/>
                </a:solidFill>
                <a:latin typeface="Arial"/>
                <a:cs typeface="Arial"/>
              </a:rPr>
              <a:t>create</a:t>
            </a:r>
            <a:r>
              <a:rPr sz="2233" spc="-22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57" dirty="0">
                <a:solidFill>
                  <a:srgbClr val="131010"/>
                </a:solidFill>
                <a:latin typeface="Arial"/>
                <a:cs typeface="Arial"/>
              </a:rPr>
              <a:t>more</a:t>
            </a:r>
            <a:r>
              <a:rPr sz="2233" spc="-220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53" dirty="0">
                <a:solidFill>
                  <a:srgbClr val="131010"/>
                </a:solidFill>
                <a:latin typeface="Arial"/>
                <a:cs typeface="Arial"/>
              </a:rPr>
              <a:t>jobs</a:t>
            </a:r>
            <a:r>
              <a:rPr sz="2233" spc="-22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dirty="0">
                <a:solidFill>
                  <a:srgbClr val="131010"/>
                </a:solidFill>
                <a:latin typeface="Arial"/>
                <a:cs typeface="Arial"/>
              </a:rPr>
              <a:t>in</a:t>
            </a:r>
            <a:r>
              <a:rPr sz="2233" spc="-220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20" dirty="0">
                <a:solidFill>
                  <a:srgbClr val="131010"/>
                </a:solidFill>
                <a:latin typeface="Arial"/>
                <a:cs typeface="Arial"/>
              </a:rPr>
              <a:t>the</a:t>
            </a:r>
            <a:r>
              <a:rPr sz="2233" spc="-220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07" dirty="0">
                <a:solidFill>
                  <a:srgbClr val="131010"/>
                </a:solidFill>
                <a:latin typeface="Arial"/>
                <a:cs typeface="Arial"/>
              </a:rPr>
              <a:t>local</a:t>
            </a:r>
            <a:r>
              <a:rPr sz="2233" spc="-22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200" dirty="0">
                <a:solidFill>
                  <a:srgbClr val="131010"/>
                </a:solidFill>
                <a:latin typeface="Arial"/>
                <a:cs typeface="Arial"/>
              </a:rPr>
              <a:t>economy</a:t>
            </a:r>
            <a:endParaRPr sz="2233">
              <a:latin typeface="Arial"/>
              <a:cs typeface="Arial"/>
            </a:endParaRPr>
          </a:p>
          <a:p>
            <a:pPr marL="259093" marR="583806" indent="-251049">
              <a:lnSpc>
                <a:spcPct val="113799"/>
              </a:lnSpc>
              <a:buSzPct val="98507"/>
              <a:buChar char="•"/>
              <a:tabLst>
                <a:tab pos="259093" algn="l"/>
              </a:tabLst>
            </a:pPr>
            <a:r>
              <a:rPr sz="2233" spc="-127" dirty="0">
                <a:solidFill>
                  <a:srgbClr val="131010"/>
                </a:solidFill>
                <a:latin typeface="Arial"/>
                <a:cs typeface="Arial"/>
              </a:rPr>
              <a:t>Builds</a:t>
            </a:r>
            <a:r>
              <a:rPr sz="2233" spc="-207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20" dirty="0">
                <a:solidFill>
                  <a:srgbClr val="131010"/>
                </a:solidFill>
                <a:latin typeface="Arial"/>
                <a:cs typeface="Arial"/>
              </a:rPr>
              <a:t>the</a:t>
            </a:r>
            <a:r>
              <a:rPr sz="2233" spc="-20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53" dirty="0">
                <a:solidFill>
                  <a:srgbClr val="131010"/>
                </a:solidFill>
                <a:latin typeface="Arial"/>
                <a:cs typeface="Arial"/>
              </a:rPr>
              <a:t>capacity</a:t>
            </a:r>
            <a:r>
              <a:rPr sz="2233" spc="-207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73" dirty="0">
                <a:solidFill>
                  <a:srgbClr val="131010"/>
                </a:solidFill>
                <a:latin typeface="Arial"/>
                <a:cs typeface="Arial"/>
              </a:rPr>
              <a:t>of</a:t>
            </a:r>
            <a:r>
              <a:rPr sz="2233" spc="-20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63" dirty="0">
                <a:solidFill>
                  <a:srgbClr val="131010"/>
                </a:solidFill>
                <a:latin typeface="Arial"/>
                <a:cs typeface="Arial"/>
              </a:rPr>
              <a:t>service</a:t>
            </a:r>
            <a:r>
              <a:rPr sz="2233" spc="-20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30" dirty="0">
                <a:solidFill>
                  <a:srgbClr val="131010"/>
                </a:solidFill>
                <a:latin typeface="Arial"/>
                <a:cs typeface="Arial"/>
              </a:rPr>
              <a:t>providers</a:t>
            </a:r>
            <a:r>
              <a:rPr sz="2233" spc="-207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33" dirty="0">
                <a:solidFill>
                  <a:srgbClr val="131010"/>
                </a:solidFill>
                <a:latin typeface="Arial"/>
                <a:cs typeface="Arial"/>
              </a:rPr>
              <a:t>&amp; </a:t>
            </a:r>
            <a:r>
              <a:rPr sz="2233" spc="-107" dirty="0">
                <a:solidFill>
                  <a:srgbClr val="131010"/>
                </a:solidFill>
                <a:latin typeface="Arial"/>
                <a:cs typeface="Arial"/>
              </a:rPr>
              <a:t>micro-</a:t>
            </a:r>
            <a:r>
              <a:rPr sz="2233" spc="-167" dirty="0">
                <a:solidFill>
                  <a:srgbClr val="131010"/>
                </a:solidFill>
                <a:latin typeface="Arial"/>
                <a:cs typeface="Arial"/>
              </a:rPr>
              <a:t>development</a:t>
            </a:r>
            <a:r>
              <a:rPr sz="2233" spc="-207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210" dirty="0">
                <a:solidFill>
                  <a:srgbClr val="131010"/>
                </a:solidFill>
                <a:latin typeface="Arial"/>
                <a:cs typeface="Arial"/>
              </a:rPr>
              <a:t>agencies</a:t>
            </a:r>
            <a:r>
              <a:rPr sz="2233" spc="-20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93" dirty="0">
                <a:solidFill>
                  <a:srgbClr val="131010"/>
                </a:solidFill>
                <a:latin typeface="Arial"/>
                <a:cs typeface="Arial"/>
              </a:rPr>
              <a:t>to</a:t>
            </a:r>
            <a:r>
              <a:rPr sz="2233" spc="-207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77" dirty="0">
                <a:solidFill>
                  <a:srgbClr val="131010"/>
                </a:solidFill>
                <a:latin typeface="Arial"/>
                <a:cs typeface="Arial"/>
              </a:rPr>
              <a:t>meet</a:t>
            </a:r>
            <a:r>
              <a:rPr sz="2233" spc="-20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7" dirty="0">
                <a:solidFill>
                  <a:srgbClr val="131010"/>
                </a:solidFill>
                <a:latin typeface="Arial"/>
                <a:cs typeface="Arial"/>
              </a:rPr>
              <a:t>the</a:t>
            </a:r>
            <a:endParaRPr sz="2233">
              <a:latin typeface="Arial"/>
              <a:cs typeface="Arial"/>
            </a:endParaRPr>
          </a:p>
          <a:p>
            <a:pPr marL="259093">
              <a:spcBef>
                <a:spcPts val="420"/>
              </a:spcBef>
            </a:pPr>
            <a:r>
              <a:rPr sz="2233" spc="-130" dirty="0">
                <a:solidFill>
                  <a:srgbClr val="131010"/>
                </a:solidFill>
                <a:latin typeface="Arial"/>
                <a:cs typeface="Arial"/>
              </a:rPr>
              <a:t>growing</a:t>
            </a:r>
            <a:r>
              <a:rPr sz="2233" spc="-217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83" dirty="0">
                <a:solidFill>
                  <a:srgbClr val="131010"/>
                </a:solidFill>
                <a:latin typeface="Arial"/>
                <a:cs typeface="Arial"/>
              </a:rPr>
              <a:t>demand</a:t>
            </a:r>
            <a:r>
              <a:rPr sz="2233" spc="-21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47" dirty="0">
                <a:solidFill>
                  <a:srgbClr val="131010"/>
                </a:solidFill>
                <a:latin typeface="Arial"/>
                <a:cs typeface="Arial"/>
              </a:rPr>
              <a:t>for</a:t>
            </a:r>
            <a:r>
              <a:rPr sz="2233" spc="-21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20" dirty="0">
                <a:solidFill>
                  <a:srgbClr val="131010"/>
                </a:solidFill>
                <a:latin typeface="Arial"/>
                <a:cs typeface="Arial"/>
              </a:rPr>
              <a:t>small</a:t>
            </a:r>
            <a:r>
              <a:rPr sz="2233" spc="-213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183" dirty="0">
                <a:solidFill>
                  <a:srgbClr val="131010"/>
                </a:solidFill>
                <a:latin typeface="Arial"/>
                <a:cs typeface="Arial"/>
              </a:rPr>
              <a:t>business</a:t>
            </a:r>
            <a:r>
              <a:rPr sz="2233" spc="-217" dirty="0">
                <a:solidFill>
                  <a:srgbClr val="131010"/>
                </a:solidFill>
                <a:latin typeface="Arial"/>
                <a:cs typeface="Arial"/>
              </a:rPr>
              <a:t> </a:t>
            </a:r>
            <a:r>
              <a:rPr sz="2233" spc="-7" dirty="0">
                <a:solidFill>
                  <a:srgbClr val="131010"/>
                </a:solidFill>
                <a:latin typeface="Arial"/>
                <a:cs typeface="Arial"/>
              </a:rPr>
              <a:t>support</a:t>
            </a:r>
            <a:endParaRPr sz="2233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35000" y="6216687"/>
            <a:ext cx="6826250" cy="0"/>
          </a:xfrm>
          <a:custGeom>
            <a:avLst/>
            <a:gdLst/>
            <a:ahLst/>
            <a:cxnLst/>
            <a:rect l="l" t="t" r="r" b="b"/>
            <a:pathLst>
              <a:path w="10239375">
                <a:moveTo>
                  <a:pt x="0" y="0"/>
                </a:moveTo>
                <a:lnTo>
                  <a:pt x="10239375" y="0"/>
                </a:lnTo>
              </a:path>
            </a:pathLst>
          </a:custGeom>
          <a:ln w="9525">
            <a:solidFill>
              <a:srgbClr val="283D3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635000" y="4706838"/>
            <a:ext cx="6826250" cy="0"/>
          </a:xfrm>
          <a:custGeom>
            <a:avLst/>
            <a:gdLst/>
            <a:ahLst/>
            <a:cxnLst/>
            <a:rect l="l" t="t" r="r" b="b"/>
            <a:pathLst>
              <a:path w="10239375">
                <a:moveTo>
                  <a:pt x="0" y="0"/>
                </a:moveTo>
                <a:lnTo>
                  <a:pt x="10239375" y="0"/>
                </a:lnTo>
              </a:path>
            </a:pathLst>
          </a:custGeom>
          <a:ln w="9525">
            <a:solidFill>
              <a:srgbClr val="283D3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635000" y="5462751"/>
            <a:ext cx="6826250" cy="0"/>
          </a:xfrm>
          <a:custGeom>
            <a:avLst/>
            <a:gdLst/>
            <a:ahLst/>
            <a:cxnLst/>
            <a:rect l="l" t="t" r="r" b="b"/>
            <a:pathLst>
              <a:path w="10239375">
                <a:moveTo>
                  <a:pt x="0" y="0"/>
                </a:moveTo>
                <a:lnTo>
                  <a:pt x="10239375" y="0"/>
                </a:lnTo>
              </a:path>
            </a:pathLst>
          </a:custGeom>
          <a:ln w="9525">
            <a:solidFill>
              <a:srgbClr val="283D3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1220405" y="4228710"/>
            <a:ext cx="3131820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200" spc="40" dirty="0">
                <a:solidFill>
                  <a:srgbClr val="283D30"/>
                </a:solidFill>
                <a:latin typeface="Tahoma"/>
                <a:cs typeface="Tahoma"/>
              </a:rPr>
              <a:t>Management</a:t>
            </a:r>
            <a:r>
              <a:rPr sz="1200" spc="-10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200" spc="-53" dirty="0">
                <a:solidFill>
                  <a:srgbClr val="283D30"/>
                </a:solidFill>
                <a:latin typeface="Tahoma"/>
                <a:cs typeface="Tahoma"/>
              </a:rPr>
              <a:t>&amp;</a:t>
            </a:r>
            <a:r>
              <a:rPr sz="1200" spc="-10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200" spc="47" dirty="0">
                <a:solidFill>
                  <a:srgbClr val="283D30"/>
                </a:solidFill>
                <a:latin typeface="Tahoma"/>
                <a:cs typeface="Tahoma"/>
              </a:rPr>
              <a:t>Business</a:t>
            </a:r>
            <a:r>
              <a:rPr sz="1200" spc="-10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283D30"/>
                </a:solidFill>
                <a:latin typeface="Tahoma"/>
                <a:cs typeface="Tahoma"/>
              </a:rPr>
              <a:t>Skills</a:t>
            </a:r>
            <a:r>
              <a:rPr sz="1200" spc="-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200" spc="23" dirty="0">
                <a:solidFill>
                  <a:srgbClr val="283D30"/>
                </a:solidFill>
                <a:latin typeface="Tahoma"/>
                <a:cs typeface="Tahoma"/>
              </a:rPr>
              <a:t>Development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6534" y="4107608"/>
            <a:ext cx="354753" cy="42954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2733" spc="-217" dirty="0">
                <a:solidFill>
                  <a:srgbClr val="283D30"/>
                </a:solidFill>
                <a:latin typeface="Arial"/>
                <a:cs typeface="Arial"/>
              </a:rPr>
              <a:t>01</a:t>
            </a:r>
            <a:endParaRPr sz="2733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0477" y="4984106"/>
            <a:ext cx="571500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200" spc="33" dirty="0">
                <a:solidFill>
                  <a:srgbClr val="283D30"/>
                </a:solidFill>
                <a:latin typeface="Tahoma"/>
                <a:cs typeface="Tahoma"/>
              </a:rPr>
              <a:t>Finance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6370" y="4863491"/>
            <a:ext cx="407247" cy="42954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2733" spc="-17" dirty="0">
                <a:solidFill>
                  <a:srgbClr val="283D30"/>
                </a:solidFill>
                <a:latin typeface="Arial"/>
                <a:cs typeface="Arial"/>
              </a:rPr>
              <a:t>02</a:t>
            </a:r>
            <a:endParaRPr sz="2733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0814" y="5740518"/>
            <a:ext cx="724747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200" spc="27" dirty="0">
                <a:solidFill>
                  <a:srgbClr val="283D30"/>
                </a:solidFill>
                <a:latin typeface="Tahoma"/>
                <a:cs typeface="Tahoma"/>
              </a:rPr>
              <a:t>Marketing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370" y="5614742"/>
            <a:ext cx="402590" cy="42954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2733" spc="-17" dirty="0">
                <a:solidFill>
                  <a:srgbClr val="283D30"/>
                </a:solidFill>
                <a:latin typeface="Arial"/>
                <a:cs typeface="Arial"/>
              </a:rPr>
              <a:t>03</a:t>
            </a:r>
            <a:endParaRPr sz="2733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23670" y="536499"/>
            <a:ext cx="5548206" cy="1331134"/>
          </a:xfrm>
          <a:prstGeom prst="rect">
            <a:avLst/>
          </a:prstGeom>
        </p:spPr>
        <p:txBody>
          <a:bodyPr vert="horz" wrap="square" lIns="0" tIns="99060" rIns="0" bIns="0" rtlCol="0" anchor="ctr">
            <a:spAutoFit/>
          </a:bodyPr>
          <a:lstStyle/>
          <a:p>
            <a:pPr marL="8467" marR="3387">
              <a:lnSpc>
                <a:spcPts val="4800"/>
              </a:lnSpc>
              <a:spcBef>
                <a:spcPts val="780"/>
              </a:spcBef>
            </a:pPr>
            <a:r>
              <a:rPr sz="4534" spc="-467" dirty="0">
                <a:solidFill>
                  <a:srgbClr val="283D30"/>
                </a:solidFill>
              </a:rPr>
              <a:t>Training</a:t>
            </a:r>
            <a:r>
              <a:rPr sz="4534" spc="-957" dirty="0">
                <a:solidFill>
                  <a:srgbClr val="283D30"/>
                </a:solidFill>
              </a:rPr>
              <a:t> </a:t>
            </a:r>
            <a:r>
              <a:rPr lang="en-US" sz="4534" spc="-957" dirty="0">
                <a:solidFill>
                  <a:srgbClr val="283D30"/>
                </a:solidFill>
              </a:rPr>
              <a:t>      </a:t>
            </a:r>
            <a:r>
              <a:rPr sz="4534" spc="-493" dirty="0">
                <a:solidFill>
                  <a:srgbClr val="283D30"/>
                </a:solidFill>
              </a:rPr>
              <a:t>and</a:t>
            </a:r>
            <a:r>
              <a:rPr lang="en-US" sz="4534" spc="-493" dirty="0">
                <a:solidFill>
                  <a:srgbClr val="283D30"/>
                </a:solidFill>
              </a:rPr>
              <a:t> </a:t>
            </a:r>
            <a:r>
              <a:rPr sz="4534" spc="-953" dirty="0">
                <a:solidFill>
                  <a:srgbClr val="283D30"/>
                </a:solidFill>
              </a:rPr>
              <a:t> </a:t>
            </a:r>
            <a:r>
              <a:rPr sz="4534" spc="-380" dirty="0">
                <a:solidFill>
                  <a:srgbClr val="283D30"/>
                </a:solidFill>
              </a:rPr>
              <a:t>Consulting </a:t>
            </a:r>
            <a:r>
              <a:rPr sz="4534" spc="-417" dirty="0">
                <a:solidFill>
                  <a:srgbClr val="283D30"/>
                </a:solidFill>
              </a:rPr>
              <a:t>Services</a:t>
            </a:r>
            <a:endParaRPr sz="4534" dirty="0"/>
          </a:p>
        </p:txBody>
      </p:sp>
      <p:sp>
        <p:nvSpPr>
          <p:cNvPr id="13" name="object 13"/>
          <p:cNvSpPr txBox="1"/>
          <p:nvPr/>
        </p:nvSpPr>
        <p:spPr>
          <a:xfrm>
            <a:off x="623670" y="1822161"/>
            <a:ext cx="6367780" cy="1805921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algn="just">
              <a:lnSpc>
                <a:spcPct val="110100"/>
              </a:lnSpc>
              <a:spcBef>
                <a:spcPts val="63"/>
              </a:spcBef>
            </a:pPr>
            <a:r>
              <a:rPr sz="3634" spc="-537" dirty="0">
                <a:solidFill>
                  <a:srgbClr val="283D30"/>
                </a:solidFill>
                <a:latin typeface="Arial"/>
                <a:cs typeface="Arial"/>
              </a:rPr>
              <a:t>The</a:t>
            </a:r>
            <a:r>
              <a:rPr sz="3634" spc="277" dirty="0">
                <a:solidFill>
                  <a:srgbClr val="283D30"/>
                </a:solidFill>
                <a:latin typeface="Arial"/>
                <a:cs typeface="Arial"/>
              </a:rPr>
              <a:t> </a:t>
            </a:r>
            <a:r>
              <a:rPr sz="3634" spc="-500" dirty="0">
                <a:solidFill>
                  <a:srgbClr val="283D30"/>
                </a:solidFill>
                <a:latin typeface="Arial"/>
                <a:cs typeface="Arial"/>
              </a:rPr>
              <a:t>co</a:t>
            </a:r>
            <a:r>
              <a:rPr sz="3634" spc="250" dirty="0">
                <a:solidFill>
                  <a:srgbClr val="283D30"/>
                </a:solidFill>
                <a:latin typeface="Arial"/>
                <a:cs typeface="Arial"/>
              </a:rPr>
              <a:t> </a:t>
            </a:r>
            <a:r>
              <a:rPr sz="3634" b="1" spc="-257" dirty="0">
                <a:solidFill>
                  <a:srgbClr val="283D30"/>
                </a:solidFill>
                <a:latin typeface="Arial Narrow"/>
                <a:cs typeface="Arial Narrow"/>
              </a:rPr>
              <a:t>l</a:t>
            </a:r>
            <a:r>
              <a:rPr sz="3634" spc="-257" dirty="0">
                <a:solidFill>
                  <a:srgbClr val="283D30"/>
                </a:solidFill>
                <a:latin typeface="Arial"/>
                <a:cs typeface="Arial"/>
              </a:rPr>
              <a:t>aborative</a:t>
            </a:r>
            <a:r>
              <a:rPr sz="3634" spc="3" dirty="0">
                <a:solidFill>
                  <a:srgbClr val="283D30"/>
                </a:solidFill>
                <a:latin typeface="Arial"/>
                <a:cs typeface="Arial"/>
              </a:rPr>
              <a:t> </a:t>
            </a:r>
            <a:r>
              <a:rPr sz="3634" spc="-220" dirty="0">
                <a:solidFill>
                  <a:srgbClr val="283D30"/>
                </a:solidFill>
                <a:latin typeface="Arial"/>
                <a:cs typeface="Arial"/>
              </a:rPr>
              <a:t>offers</a:t>
            </a:r>
            <a:r>
              <a:rPr sz="3634" spc="-3" dirty="0">
                <a:solidFill>
                  <a:srgbClr val="283D30"/>
                </a:solidFill>
                <a:latin typeface="Arial"/>
                <a:cs typeface="Arial"/>
              </a:rPr>
              <a:t> </a:t>
            </a:r>
            <a:r>
              <a:rPr sz="3634" spc="-223" dirty="0">
                <a:solidFill>
                  <a:srgbClr val="283D30"/>
                </a:solidFill>
                <a:latin typeface="Arial"/>
                <a:cs typeface="Arial"/>
              </a:rPr>
              <a:t>training</a:t>
            </a:r>
            <a:r>
              <a:rPr sz="3634" spc="73" dirty="0">
                <a:solidFill>
                  <a:srgbClr val="283D30"/>
                </a:solidFill>
                <a:latin typeface="Arial"/>
                <a:cs typeface="Arial"/>
              </a:rPr>
              <a:t> </a:t>
            </a:r>
            <a:r>
              <a:rPr sz="3634" spc="-257" dirty="0">
                <a:solidFill>
                  <a:srgbClr val="283D30"/>
                </a:solidFill>
                <a:latin typeface="Arial"/>
                <a:cs typeface="Arial"/>
              </a:rPr>
              <a:t>and </a:t>
            </a:r>
            <a:r>
              <a:rPr sz="3634" spc="-207" dirty="0">
                <a:solidFill>
                  <a:srgbClr val="283D30"/>
                </a:solidFill>
                <a:latin typeface="Arial"/>
                <a:cs typeface="Arial"/>
              </a:rPr>
              <a:t>consulting</a:t>
            </a:r>
            <a:r>
              <a:rPr sz="3634" spc="-47" dirty="0">
                <a:solidFill>
                  <a:srgbClr val="283D30"/>
                </a:solidFill>
                <a:latin typeface="Arial"/>
                <a:cs typeface="Arial"/>
              </a:rPr>
              <a:t> </a:t>
            </a:r>
            <a:r>
              <a:rPr sz="3634" spc="-567" dirty="0">
                <a:solidFill>
                  <a:srgbClr val="283D30"/>
                </a:solidFill>
                <a:latin typeface="Arial"/>
                <a:cs typeface="Arial"/>
              </a:rPr>
              <a:t>in</a:t>
            </a:r>
            <a:r>
              <a:rPr sz="3634" spc="317" dirty="0">
                <a:solidFill>
                  <a:srgbClr val="283D30"/>
                </a:solidFill>
                <a:latin typeface="Arial"/>
                <a:cs typeface="Arial"/>
              </a:rPr>
              <a:t> </a:t>
            </a:r>
            <a:r>
              <a:rPr sz="3634" spc="-313" dirty="0">
                <a:solidFill>
                  <a:srgbClr val="283D30"/>
                </a:solidFill>
                <a:latin typeface="Arial"/>
                <a:cs typeface="Arial"/>
              </a:rPr>
              <a:t>various</a:t>
            </a:r>
            <a:r>
              <a:rPr sz="3634" spc="60" dirty="0">
                <a:solidFill>
                  <a:srgbClr val="283D30"/>
                </a:solidFill>
                <a:latin typeface="Arial"/>
                <a:cs typeface="Arial"/>
              </a:rPr>
              <a:t> </a:t>
            </a:r>
            <a:r>
              <a:rPr sz="3634" spc="-280" dirty="0">
                <a:solidFill>
                  <a:srgbClr val="283D30"/>
                </a:solidFill>
                <a:latin typeface="Arial"/>
                <a:cs typeface="Arial"/>
              </a:rPr>
              <a:t>business</a:t>
            </a:r>
            <a:r>
              <a:rPr sz="3634" spc="30" dirty="0">
                <a:solidFill>
                  <a:srgbClr val="283D30"/>
                </a:solidFill>
                <a:latin typeface="Arial"/>
                <a:cs typeface="Arial"/>
              </a:rPr>
              <a:t> </a:t>
            </a:r>
            <a:r>
              <a:rPr sz="3634" spc="-393" dirty="0">
                <a:solidFill>
                  <a:srgbClr val="283D30"/>
                </a:solidFill>
                <a:latin typeface="Arial"/>
                <a:cs typeface="Arial"/>
              </a:rPr>
              <a:t>ski</a:t>
            </a:r>
            <a:r>
              <a:rPr sz="3634" spc="223" dirty="0">
                <a:solidFill>
                  <a:srgbClr val="283D30"/>
                </a:solidFill>
                <a:latin typeface="Arial"/>
                <a:cs typeface="Arial"/>
              </a:rPr>
              <a:t> </a:t>
            </a:r>
            <a:r>
              <a:rPr sz="3634" b="1" spc="-207" dirty="0">
                <a:solidFill>
                  <a:srgbClr val="283D30"/>
                </a:solidFill>
                <a:latin typeface="Arial Narrow"/>
                <a:cs typeface="Arial Narrow"/>
              </a:rPr>
              <a:t>l</a:t>
            </a:r>
            <a:r>
              <a:rPr sz="3634" spc="-207" dirty="0">
                <a:solidFill>
                  <a:srgbClr val="283D30"/>
                </a:solidFill>
                <a:latin typeface="Arial"/>
                <a:cs typeface="Arial"/>
              </a:rPr>
              <a:t>s, </a:t>
            </a:r>
            <a:r>
              <a:rPr sz="3634" spc="-187" dirty="0">
                <a:solidFill>
                  <a:srgbClr val="283D30"/>
                </a:solidFill>
                <a:latin typeface="Arial"/>
                <a:cs typeface="Arial"/>
              </a:rPr>
              <a:t>including:</a:t>
            </a:r>
            <a:endParaRPr sz="3634" dirty="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6829" y="1342"/>
            <a:ext cx="4095171" cy="68566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8800" y="330836"/>
            <a:ext cx="7010400" cy="708870"/>
          </a:xfrm>
          <a:prstGeom prst="rect">
            <a:avLst/>
          </a:prstGeom>
        </p:spPr>
        <p:txBody>
          <a:bodyPr vert="horz" wrap="square" lIns="0" tIns="1100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7"/>
              </a:spcBef>
            </a:pPr>
            <a:r>
              <a:rPr sz="4534" spc="-537" dirty="0">
                <a:solidFill>
                  <a:srgbClr val="283D30"/>
                </a:solidFill>
              </a:rPr>
              <a:t>Community</a:t>
            </a:r>
            <a:r>
              <a:rPr sz="4534" spc="-940" dirty="0">
                <a:solidFill>
                  <a:srgbClr val="283D30"/>
                </a:solidFill>
              </a:rPr>
              <a:t> </a:t>
            </a:r>
            <a:r>
              <a:rPr lang="en-US" sz="4534" spc="-940" dirty="0">
                <a:solidFill>
                  <a:srgbClr val="283D30"/>
                </a:solidFill>
              </a:rPr>
              <a:t>        </a:t>
            </a:r>
            <a:r>
              <a:rPr sz="4534" spc="-533" dirty="0">
                <a:solidFill>
                  <a:srgbClr val="283D30"/>
                </a:solidFill>
              </a:rPr>
              <a:t>Engagement</a:t>
            </a:r>
            <a:endParaRPr sz="4534" dirty="0"/>
          </a:p>
        </p:txBody>
      </p:sp>
      <p:sp>
        <p:nvSpPr>
          <p:cNvPr id="4" name="object 4"/>
          <p:cNvSpPr/>
          <p:nvPr/>
        </p:nvSpPr>
        <p:spPr>
          <a:xfrm>
            <a:off x="573594" y="6226175"/>
            <a:ext cx="11049000" cy="0"/>
          </a:xfrm>
          <a:custGeom>
            <a:avLst/>
            <a:gdLst/>
            <a:ahLst/>
            <a:cxnLst/>
            <a:rect l="l" t="t" r="r" b="b"/>
            <a:pathLst>
              <a:path w="16573500">
                <a:moveTo>
                  <a:pt x="0" y="0"/>
                </a:moveTo>
                <a:lnTo>
                  <a:pt x="16573500" y="0"/>
                </a:lnTo>
              </a:path>
            </a:pathLst>
          </a:custGeom>
          <a:ln w="9525">
            <a:solidFill>
              <a:srgbClr val="283D3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438" y="2411253"/>
            <a:ext cx="2540004" cy="25399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106527" y="5082087"/>
            <a:ext cx="8589857" cy="95124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-423" algn="ctr">
              <a:lnSpc>
                <a:spcPct val="132800"/>
              </a:lnSpc>
              <a:spcBef>
                <a:spcPts val="67"/>
              </a:spcBef>
            </a:pPr>
            <a:r>
              <a:rPr sz="1600" spc="40" dirty="0">
                <a:solidFill>
                  <a:srgbClr val="283D30"/>
                </a:solidFill>
                <a:latin typeface="Tahoma"/>
                <a:cs typeface="Tahoma"/>
              </a:rPr>
              <a:t>With</a:t>
            </a:r>
            <a:r>
              <a:rPr sz="1600" spc="-6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283D30"/>
                </a:solidFill>
                <a:latin typeface="Tahoma"/>
                <a:cs typeface="Tahoma"/>
              </a:rPr>
              <a:t>over</a:t>
            </a:r>
            <a:r>
              <a:rPr sz="1600" spc="-63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73" dirty="0">
                <a:solidFill>
                  <a:srgbClr val="283D30"/>
                </a:solidFill>
                <a:latin typeface="Tahoma"/>
                <a:cs typeface="Tahoma"/>
              </a:rPr>
              <a:t>700</a:t>
            </a:r>
            <a:r>
              <a:rPr sz="1600" spc="-6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283D30"/>
                </a:solidFill>
                <a:latin typeface="Tahoma"/>
                <a:cs typeface="Tahoma"/>
              </a:rPr>
              <a:t>partners,</a:t>
            </a:r>
            <a:r>
              <a:rPr sz="1600" spc="-63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43" dirty="0">
                <a:solidFill>
                  <a:srgbClr val="283D30"/>
                </a:solidFill>
                <a:latin typeface="Tahoma"/>
                <a:cs typeface="Tahoma"/>
              </a:rPr>
              <a:t>including</a:t>
            </a:r>
            <a:r>
              <a:rPr sz="1600" spc="-6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47" dirty="0">
                <a:solidFill>
                  <a:srgbClr val="283D30"/>
                </a:solidFill>
                <a:latin typeface="Tahoma"/>
                <a:cs typeface="Tahoma"/>
              </a:rPr>
              <a:t>banks,</a:t>
            </a:r>
            <a:r>
              <a:rPr sz="1600" spc="-63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283D30"/>
                </a:solidFill>
                <a:latin typeface="Tahoma"/>
                <a:cs typeface="Tahoma"/>
              </a:rPr>
              <a:t>Chambers</a:t>
            </a:r>
            <a:r>
              <a:rPr sz="1600" spc="-63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67" dirty="0">
                <a:solidFill>
                  <a:srgbClr val="283D30"/>
                </a:solidFill>
                <a:latin typeface="Tahoma"/>
                <a:cs typeface="Tahoma"/>
              </a:rPr>
              <a:t>of</a:t>
            </a:r>
            <a:r>
              <a:rPr sz="1600" spc="-6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57" dirty="0">
                <a:solidFill>
                  <a:srgbClr val="283D30"/>
                </a:solidFill>
                <a:latin typeface="Tahoma"/>
                <a:cs typeface="Tahoma"/>
              </a:rPr>
              <a:t>Commerce,</a:t>
            </a:r>
            <a:r>
              <a:rPr sz="1600" spc="-63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63" dirty="0">
                <a:solidFill>
                  <a:srgbClr val="283D30"/>
                </a:solidFill>
                <a:latin typeface="Tahoma"/>
                <a:cs typeface="Tahoma"/>
              </a:rPr>
              <a:t>business</a:t>
            </a:r>
            <a:r>
              <a:rPr sz="1600" spc="-6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47" dirty="0">
                <a:solidFill>
                  <a:srgbClr val="283D30"/>
                </a:solidFill>
                <a:latin typeface="Tahoma"/>
                <a:cs typeface="Tahoma"/>
              </a:rPr>
              <a:t>associations, </a:t>
            </a:r>
            <a:r>
              <a:rPr sz="1600" spc="33" dirty="0">
                <a:solidFill>
                  <a:srgbClr val="283D30"/>
                </a:solidFill>
                <a:latin typeface="Tahoma"/>
                <a:cs typeface="Tahoma"/>
              </a:rPr>
              <a:t>nonprofits,</a:t>
            </a:r>
            <a:r>
              <a:rPr sz="1600" spc="-60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30" dirty="0">
                <a:solidFill>
                  <a:srgbClr val="283D30"/>
                </a:solidFill>
                <a:latin typeface="Tahoma"/>
                <a:cs typeface="Tahoma"/>
              </a:rPr>
              <a:t>universities,</a:t>
            </a:r>
            <a:r>
              <a:rPr sz="1600" spc="-5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283D30"/>
                </a:solidFill>
                <a:latin typeface="Tahoma"/>
                <a:cs typeface="Tahoma"/>
              </a:rPr>
              <a:t>and</a:t>
            </a:r>
            <a:r>
              <a:rPr sz="1600" spc="-60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43" dirty="0">
                <a:solidFill>
                  <a:srgbClr val="283D30"/>
                </a:solidFill>
                <a:latin typeface="Tahoma"/>
                <a:cs typeface="Tahoma"/>
              </a:rPr>
              <a:t>government</a:t>
            </a:r>
            <a:r>
              <a:rPr sz="1600" spc="-5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53" dirty="0">
                <a:solidFill>
                  <a:srgbClr val="283D30"/>
                </a:solidFill>
                <a:latin typeface="Tahoma"/>
                <a:cs typeface="Tahoma"/>
              </a:rPr>
              <a:t>agencies,</a:t>
            </a:r>
            <a:r>
              <a:rPr sz="1600" spc="-60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53" dirty="0">
                <a:solidFill>
                  <a:srgbClr val="283D30"/>
                </a:solidFill>
                <a:latin typeface="Tahoma"/>
                <a:cs typeface="Tahoma"/>
              </a:rPr>
              <a:t>Microenterprise</a:t>
            </a:r>
            <a:r>
              <a:rPr sz="1600" spc="-5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283D30"/>
                </a:solidFill>
                <a:latin typeface="Tahoma"/>
                <a:cs typeface="Tahoma"/>
              </a:rPr>
              <a:t>Collaborative</a:t>
            </a:r>
            <a:r>
              <a:rPr sz="1600" spc="-60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37" dirty="0">
                <a:solidFill>
                  <a:srgbClr val="283D30"/>
                </a:solidFill>
                <a:latin typeface="Tahoma"/>
                <a:cs typeface="Tahoma"/>
              </a:rPr>
              <a:t>facilitates </a:t>
            </a:r>
            <a:r>
              <a:rPr sz="1600" spc="43" dirty="0">
                <a:solidFill>
                  <a:srgbClr val="283D30"/>
                </a:solidFill>
                <a:latin typeface="Tahoma"/>
                <a:cs typeface="Tahoma"/>
              </a:rPr>
              <a:t>networking</a:t>
            </a:r>
            <a:r>
              <a:rPr sz="1600" spc="-70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283D30"/>
                </a:solidFill>
                <a:latin typeface="Tahoma"/>
                <a:cs typeface="Tahoma"/>
              </a:rPr>
              <a:t>and</a:t>
            </a:r>
            <a:r>
              <a:rPr sz="1600" spc="-6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47" dirty="0">
                <a:solidFill>
                  <a:srgbClr val="283D30"/>
                </a:solidFill>
                <a:latin typeface="Tahoma"/>
                <a:cs typeface="Tahoma"/>
              </a:rPr>
              <a:t>collaboration</a:t>
            </a:r>
            <a:r>
              <a:rPr sz="1600" spc="-6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283D30"/>
                </a:solidFill>
                <a:latin typeface="Tahoma"/>
                <a:cs typeface="Tahoma"/>
              </a:rPr>
              <a:t>opportunities</a:t>
            </a:r>
            <a:r>
              <a:rPr sz="1600" spc="-70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33" dirty="0">
                <a:solidFill>
                  <a:srgbClr val="283D30"/>
                </a:solidFill>
                <a:latin typeface="Tahoma"/>
                <a:cs typeface="Tahoma"/>
              </a:rPr>
              <a:t>for</a:t>
            </a:r>
            <a:r>
              <a:rPr sz="1600" spc="-6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33" dirty="0">
                <a:solidFill>
                  <a:srgbClr val="283D30"/>
                </a:solidFill>
                <a:latin typeface="Tahoma"/>
                <a:cs typeface="Tahoma"/>
              </a:rPr>
              <a:t>small</a:t>
            </a:r>
            <a:r>
              <a:rPr sz="1600" spc="-67" dirty="0">
                <a:solidFill>
                  <a:srgbClr val="283D30"/>
                </a:solidFill>
                <a:latin typeface="Tahoma"/>
                <a:cs typeface="Tahoma"/>
              </a:rPr>
              <a:t> </a:t>
            </a:r>
            <a:r>
              <a:rPr sz="1600" spc="63" dirty="0">
                <a:solidFill>
                  <a:srgbClr val="283D30"/>
                </a:solidFill>
                <a:latin typeface="Tahoma"/>
                <a:cs typeface="Tahoma"/>
              </a:rPr>
              <a:t>businesses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37159" y="2411253"/>
            <a:ext cx="2539999" cy="25399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87427" y="2410847"/>
            <a:ext cx="2539999" cy="253999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372596" y="590964"/>
            <a:ext cx="1757257" cy="1312757"/>
            <a:chOff x="9558893" y="886445"/>
            <a:chExt cx="2635885" cy="1969135"/>
          </a:xfrm>
        </p:grpSpPr>
        <p:sp>
          <p:nvSpPr>
            <p:cNvPr id="10" name="object 10"/>
            <p:cNvSpPr/>
            <p:nvPr/>
          </p:nvSpPr>
          <p:spPr>
            <a:xfrm>
              <a:off x="9558893" y="886445"/>
              <a:ext cx="2635885" cy="1969135"/>
            </a:xfrm>
            <a:custGeom>
              <a:avLst/>
              <a:gdLst/>
              <a:ahLst/>
              <a:cxnLst/>
              <a:rect l="l" t="t" r="r" b="b"/>
              <a:pathLst>
                <a:path w="2635884" h="1969135">
                  <a:moveTo>
                    <a:pt x="1050677" y="1964744"/>
                  </a:moveTo>
                  <a:lnTo>
                    <a:pt x="990744" y="1925103"/>
                  </a:lnTo>
                  <a:lnTo>
                    <a:pt x="26066" y="728628"/>
                  </a:lnTo>
                  <a:lnTo>
                    <a:pt x="4675" y="688328"/>
                  </a:lnTo>
                  <a:lnTo>
                    <a:pt x="0" y="645270"/>
                  </a:lnTo>
                  <a:lnTo>
                    <a:pt x="10837" y="604032"/>
                  </a:lnTo>
                  <a:lnTo>
                    <a:pt x="35984" y="569191"/>
                  </a:lnTo>
                  <a:lnTo>
                    <a:pt x="74239" y="545323"/>
                  </a:lnTo>
                  <a:lnTo>
                    <a:pt x="1491824" y="7399"/>
                  </a:lnTo>
                  <a:lnTo>
                    <a:pt x="1527728" y="0"/>
                  </a:lnTo>
                  <a:lnTo>
                    <a:pt x="1563436" y="4004"/>
                  </a:lnTo>
                  <a:lnTo>
                    <a:pt x="1623932" y="43407"/>
                  </a:lnTo>
                  <a:lnTo>
                    <a:pt x="2608948" y="1251461"/>
                  </a:lnTo>
                  <a:lnTo>
                    <a:pt x="2630696" y="1292068"/>
                  </a:lnTo>
                  <a:lnTo>
                    <a:pt x="2635417" y="1335500"/>
                  </a:lnTo>
                  <a:lnTo>
                    <a:pt x="2624361" y="1377058"/>
                  </a:lnTo>
                  <a:lnTo>
                    <a:pt x="2598780" y="1412042"/>
                  </a:lnTo>
                  <a:lnTo>
                    <a:pt x="2559923" y="1435750"/>
                  </a:lnTo>
                  <a:lnTo>
                    <a:pt x="1121995" y="1962090"/>
                  </a:lnTo>
                  <a:lnTo>
                    <a:pt x="1086182" y="1969062"/>
                  </a:lnTo>
                  <a:lnTo>
                    <a:pt x="1050677" y="1964744"/>
                  </a:lnTo>
                  <a:close/>
                </a:path>
              </a:pathLst>
            </a:custGeom>
            <a:solidFill>
              <a:srgbClr val="FF7941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791249" y="1069566"/>
              <a:ext cx="2167890" cy="1610995"/>
            </a:xfrm>
            <a:custGeom>
              <a:avLst/>
              <a:gdLst/>
              <a:ahLst/>
              <a:cxnLst/>
              <a:rect l="l" t="t" r="r" b="b"/>
              <a:pathLst>
                <a:path w="2167890" h="1610995">
                  <a:moveTo>
                    <a:pt x="46906" y="456813"/>
                  </a:moveTo>
                  <a:lnTo>
                    <a:pt x="1238085" y="4795"/>
                  </a:lnTo>
                  <a:lnTo>
                    <a:pt x="1261380" y="0"/>
                  </a:lnTo>
                  <a:lnTo>
                    <a:pt x="1284616" y="2603"/>
                  </a:lnTo>
                  <a:lnTo>
                    <a:pt x="1306097" y="12194"/>
                  </a:lnTo>
                  <a:lnTo>
                    <a:pt x="1324130" y="28357"/>
                  </a:lnTo>
                  <a:lnTo>
                    <a:pt x="2151828" y="1043477"/>
                  </a:lnTo>
                  <a:lnTo>
                    <a:pt x="2167885" y="1077148"/>
                  </a:lnTo>
                  <a:lnTo>
                    <a:pt x="2166790" y="1112349"/>
                  </a:lnTo>
                  <a:lnTo>
                    <a:pt x="2150299" y="1143147"/>
                  </a:lnTo>
                  <a:lnTo>
                    <a:pt x="2120166" y="1163605"/>
                  </a:lnTo>
                  <a:lnTo>
                    <a:pt x="911887" y="1605890"/>
                  </a:lnTo>
                  <a:lnTo>
                    <a:pt x="888658" y="1610408"/>
                  </a:lnTo>
                  <a:lnTo>
                    <a:pt x="865557" y="1607598"/>
                  </a:lnTo>
                  <a:lnTo>
                    <a:pt x="844250" y="1597882"/>
                  </a:lnTo>
                  <a:lnTo>
                    <a:pt x="826406" y="1581681"/>
                  </a:lnTo>
                  <a:lnTo>
                    <a:pt x="15793" y="576298"/>
                  </a:lnTo>
                  <a:lnTo>
                    <a:pt x="0" y="542890"/>
                  </a:lnTo>
                  <a:lnTo>
                    <a:pt x="1047" y="507985"/>
                  </a:lnTo>
                  <a:lnTo>
                    <a:pt x="17246" y="477366"/>
                  </a:lnTo>
                  <a:lnTo>
                    <a:pt x="46906" y="456813"/>
                  </a:lnTo>
                </a:path>
                <a:path w="2167890" h="1610995">
                  <a:moveTo>
                    <a:pt x="852664" y="683949"/>
                  </a:moveTo>
                  <a:lnTo>
                    <a:pt x="1227383" y="784355"/>
                  </a:lnTo>
                  <a:lnTo>
                    <a:pt x="1158015" y="1043241"/>
                  </a:lnTo>
                  <a:lnTo>
                    <a:pt x="1148253" y="1062893"/>
                  </a:lnTo>
                  <a:lnTo>
                    <a:pt x="1132269" y="1076792"/>
                  </a:lnTo>
                  <a:lnTo>
                    <a:pt x="1112240" y="1083683"/>
                  </a:lnTo>
                  <a:lnTo>
                    <a:pt x="1090345" y="1082310"/>
                  </a:lnTo>
                  <a:lnTo>
                    <a:pt x="822365" y="1010505"/>
                  </a:lnTo>
                  <a:lnTo>
                    <a:pt x="802716" y="1000746"/>
                  </a:lnTo>
                  <a:lnTo>
                    <a:pt x="788816" y="984764"/>
                  </a:lnTo>
                  <a:lnTo>
                    <a:pt x="781923" y="964735"/>
                  </a:lnTo>
                  <a:lnTo>
                    <a:pt x="783296" y="942835"/>
                  </a:lnTo>
                  <a:lnTo>
                    <a:pt x="852664" y="683949"/>
                  </a:lnTo>
                </a:path>
              </a:pathLst>
            </a:custGeom>
            <a:ln w="442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5166" y="1583349"/>
              <a:ext cx="69560" cy="16556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54698" y="1863042"/>
              <a:ext cx="192234" cy="19223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877848" y="1645925"/>
              <a:ext cx="60960" cy="132080"/>
            </a:xfrm>
            <a:custGeom>
              <a:avLst/>
              <a:gdLst/>
              <a:ahLst/>
              <a:cxnLst/>
              <a:rect l="l" t="t" r="r" b="b"/>
              <a:pathLst>
                <a:path w="60959" h="132080">
                  <a:moveTo>
                    <a:pt x="21459" y="131840"/>
                  </a:moveTo>
                  <a:lnTo>
                    <a:pt x="4904" y="127404"/>
                  </a:lnTo>
                  <a:lnTo>
                    <a:pt x="0" y="118894"/>
                  </a:lnTo>
                  <a:lnTo>
                    <a:pt x="30539" y="4917"/>
                  </a:lnTo>
                  <a:lnTo>
                    <a:pt x="39042" y="0"/>
                  </a:lnTo>
                  <a:lnTo>
                    <a:pt x="47325" y="2219"/>
                  </a:lnTo>
                  <a:lnTo>
                    <a:pt x="55597" y="4435"/>
                  </a:lnTo>
                  <a:lnTo>
                    <a:pt x="60512" y="12948"/>
                  </a:lnTo>
                  <a:lnTo>
                    <a:pt x="29972" y="126925"/>
                  </a:lnTo>
                  <a:lnTo>
                    <a:pt x="21459" y="131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474724" y="3242"/>
            <a:ext cx="5715000" cy="6851650"/>
            <a:chOff x="9712086" y="4863"/>
            <a:chExt cx="8572500" cy="10277475"/>
          </a:xfrm>
        </p:grpSpPr>
        <p:sp>
          <p:nvSpPr>
            <p:cNvPr id="4" name="object 4"/>
            <p:cNvSpPr/>
            <p:nvPr/>
          </p:nvSpPr>
          <p:spPr>
            <a:xfrm>
              <a:off x="9712086" y="4863"/>
              <a:ext cx="8572500" cy="10277475"/>
            </a:xfrm>
            <a:custGeom>
              <a:avLst/>
              <a:gdLst/>
              <a:ahLst/>
              <a:cxnLst/>
              <a:rect l="l" t="t" r="r" b="b"/>
              <a:pathLst>
                <a:path w="8572500" h="10277475">
                  <a:moveTo>
                    <a:pt x="0" y="10277475"/>
                  </a:moveTo>
                  <a:lnTo>
                    <a:pt x="8572500" y="10277475"/>
                  </a:lnTo>
                  <a:lnTo>
                    <a:pt x="8572500" y="0"/>
                  </a:lnTo>
                  <a:lnTo>
                    <a:pt x="0" y="0"/>
                  </a:lnTo>
                  <a:lnTo>
                    <a:pt x="0" y="102774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79723" y="2012737"/>
              <a:ext cx="5826572" cy="558726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087188" y="3760926"/>
            <a:ext cx="928793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53" dirty="0">
                <a:solidFill>
                  <a:srgbClr val="FFFFFF"/>
                </a:solidFill>
                <a:latin typeface="Arial"/>
                <a:cs typeface="Arial"/>
              </a:rPr>
              <a:t>Another</a:t>
            </a:r>
            <a:r>
              <a:rPr sz="1367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67" spc="-23" dirty="0">
                <a:solidFill>
                  <a:srgbClr val="FFFFFF"/>
                </a:solidFill>
                <a:latin typeface="Arial"/>
                <a:cs typeface="Arial"/>
              </a:rPr>
              <a:t>idea</a:t>
            </a:r>
            <a:endParaRPr sz="13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78760" y="3763568"/>
            <a:ext cx="657860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87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367" spc="-1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67" spc="-27" dirty="0">
                <a:solidFill>
                  <a:srgbClr val="FFFFFF"/>
                </a:solidFill>
                <a:latin typeface="Arial"/>
                <a:cs typeface="Arial"/>
              </a:rPr>
              <a:t>idea</a:t>
            </a:r>
            <a:endParaRPr sz="13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30103" y="2040168"/>
            <a:ext cx="1176443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100" dirty="0">
                <a:solidFill>
                  <a:srgbClr val="FFFFFF"/>
                </a:solidFill>
                <a:latin typeface="Arial"/>
                <a:cs typeface="Arial"/>
              </a:rPr>
              <a:t>Yet</a:t>
            </a:r>
            <a:r>
              <a:rPr sz="1367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67" spc="-40" dirty="0">
                <a:solidFill>
                  <a:srgbClr val="FFFFFF"/>
                </a:solidFill>
                <a:latin typeface="Arial"/>
                <a:cs typeface="Arial"/>
              </a:rPr>
              <a:t>another</a:t>
            </a:r>
            <a:r>
              <a:rPr sz="1367" spc="-10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67" spc="-23" dirty="0">
                <a:solidFill>
                  <a:srgbClr val="FFFFFF"/>
                </a:solidFill>
                <a:latin typeface="Arial"/>
                <a:cs typeface="Arial"/>
              </a:rPr>
              <a:t>idea</a:t>
            </a:r>
            <a:endParaRPr sz="1367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313113" y="3430402"/>
            <a:ext cx="6773" cy="2798233"/>
            <a:chOff x="13969669" y="5145602"/>
            <a:chExt cx="10160" cy="4197350"/>
          </a:xfrm>
        </p:grpSpPr>
        <p:sp>
          <p:nvSpPr>
            <p:cNvPr id="10" name="object 10"/>
            <p:cNvSpPr/>
            <p:nvPr/>
          </p:nvSpPr>
          <p:spPr>
            <a:xfrm>
              <a:off x="13974432" y="5145602"/>
              <a:ext cx="0" cy="2095500"/>
            </a:xfrm>
            <a:custGeom>
              <a:avLst/>
              <a:gdLst/>
              <a:ahLst/>
              <a:cxnLst/>
              <a:rect l="l" t="t" r="r" b="b"/>
              <a:pathLst>
                <a:path h="2095500">
                  <a:moveTo>
                    <a:pt x="0" y="0"/>
                  </a:moveTo>
                  <a:lnTo>
                    <a:pt x="0" y="20955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3974788" y="7256563"/>
              <a:ext cx="0" cy="2085975"/>
            </a:xfrm>
            <a:custGeom>
              <a:avLst/>
              <a:gdLst/>
              <a:ahLst/>
              <a:cxnLst/>
              <a:rect l="l" t="t" r="r" b="b"/>
              <a:pathLst>
                <a:path h="2085975">
                  <a:moveTo>
                    <a:pt x="0" y="0"/>
                  </a:moveTo>
                  <a:lnTo>
                    <a:pt x="0" y="2085974"/>
                  </a:lnTo>
                </a:path>
              </a:pathLst>
            </a:custGeom>
            <a:ln w="9525">
              <a:solidFill>
                <a:srgbClr val="5E606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26534" y="2983344"/>
            <a:ext cx="4754033" cy="3241913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8467" marR="3387">
              <a:lnSpc>
                <a:spcPts val="5000"/>
              </a:lnSpc>
              <a:spcBef>
                <a:spcPts val="280"/>
              </a:spcBef>
            </a:pPr>
            <a:r>
              <a:rPr sz="4267" spc="-7" dirty="0">
                <a:solidFill>
                  <a:srgbClr val="FFFFFF"/>
                </a:solidFill>
                <a:latin typeface="Verdana"/>
                <a:cs typeface="Verdana"/>
              </a:rPr>
              <a:t>Fostering </a:t>
            </a:r>
            <a:r>
              <a:rPr sz="4267" spc="40" dirty="0">
                <a:solidFill>
                  <a:srgbClr val="FFFFFF"/>
                </a:solidFill>
                <a:latin typeface="Verdana"/>
                <a:cs typeface="Verdana"/>
              </a:rPr>
              <a:t>collaborations</a:t>
            </a:r>
            <a:r>
              <a:rPr sz="4267" spc="-68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267" spc="-17" dirty="0">
                <a:solidFill>
                  <a:srgbClr val="FFFFFF"/>
                </a:solidFill>
                <a:latin typeface="Verdana"/>
                <a:cs typeface="Verdana"/>
              </a:rPr>
              <a:t>for </a:t>
            </a:r>
            <a:r>
              <a:rPr sz="4267" spc="-7" dirty="0">
                <a:solidFill>
                  <a:srgbClr val="FFFFFF"/>
                </a:solidFill>
                <a:latin typeface="Verdana"/>
                <a:cs typeface="Verdana"/>
              </a:rPr>
              <a:t>greater </a:t>
            </a:r>
            <a:r>
              <a:rPr sz="4267" spc="83" dirty="0">
                <a:solidFill>
                  <a:srgbClr val="FFFFFF"/>
                </a:solidFill>
                <a:latin typeface="Verdana"/>
                <a:cs typeface="Verdana"/>
              </a:rPr>
              <a:t>community </a:t>
            </a:r>
            <a:r>
              <a:rPr sz="4267" spc="143" dirty="0">
                <a:solidFill>
                  <a:srgbClr val="FFFFFF"/>
                </a:solidFill>
                <a:latin typeface="Verdana"/>
                <a:cs typeface="Verdana"/>
              </a:rPr>
              <a:t>impact</a:t>
            </a:r>
            <a:endParaRPr sz="4267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48847" y="6024900"/>
            <a:ext cx="718820" cy="219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367" spc="-67" dirty="0">
                <a:solidFill>
                  <a:srgbClr val="5E606E"/>
                </a:solidFill>
                <a:latin typeface="Arial"/>
                <a:cs typeface="Arial"/>
              </a:rPr>
              <a:t>Awesome</a:t>
            </a:r>
            <a:endParaRPr sz="136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10078</TotalTime>
  <Words>1404</Words>
  <Application>Microsoft Office PowerPoint</Application>
  <PresentationFormat>Widescreen</PresentationFormat>
  <Paragraphs>288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Arial Narrow</vt:lpstr>
      <vt:lpstr>Calibri</vt:lpstr>
      <vt:lpstr>Calibri Light</vt:lpstr>
      <vt:lpstr>Century Gothic</vt:lpstr>
      <vt:lpstr>Constantia</vt:lpstr>
      <vt:lpstr>Lucida Bright</vt:lpstr>
      <vt:lpstr>Noto Sans Symbols</vt:lpstr>
      <vt:lpstr>Tahoma</vt:lpstr>
      <vt:lpstr>Verdana</vt:lpstr>
      <vt:lpstr>Office Theme</vt:lpstr>
      <vt:lpstr>Microenterprise Collaborative of Inland Southern California</vt:lpstr>
      <vt:lpstr>PowerPoint Presentation</vt:lpstr>
      <vt:lpstr>The purpose of the Microenterprise Collaborative of Inland Southern California is to create and grow sustainable small businesses and job development by supporting micro business development agencies.</vt:lpstr>
      <vt:lpstr>Audience</vt:lpstr>
      <vt:lpstr>Programs</vt:lpstr>
      <vt:lpstr>PowerPoint Presentation</vt:lpstr>
      <vt:lpstr>Training       and  Consulting Services</vt:lpstr>
      <vt:lpstr>Community         Engagement</vt:lpstr>
      <vt:lpstr>PowerPoint Presentation</vt:lpstr>
      <vt:lpstr>Timeline</vt:lpstr>
      <vt:lpstr>Contact</vt:lpstr>
      <vt:lpstr>PowerPoint Presentation</vt:lpstr>
      <vt:lpstr>Organized Retail Theft Prevention Grant</vt:lpstr>
      <vt:lpstr>Program Highlights</vt:lpstr>
      <vt:lpstr>What is CPTED?</vt:lpstr>
      <vt:lpstr>Key Components of CPTED</vt:lpstr>
      <vt:lpstr>Natural Surveillance</vt:lpstr>
      <vt:lpstr>Natural Surveillance</vt:lpstr>
      <vt:lpstr>PowerPoint Presentation</vt:lpstr>
      <vt:lpstr>PowerPoint Presentation</vt:lpstr>
      <vt:lpstr>PowerPoint Presentation</vt:lpstr>
      <vt:lpstr>Natural Surveillance</vt:lpstr>
      <vt:lpstr>Lighting</vt:lpstr>
      <vt:lpstr>Lighting</vt:lpstr>
      <vt:lpstr>Lighting</vt:lpstr>
      <vt:lpstr>Lighting</vt:lpstr>
      <vt:lpstr>Access Control</vt:lpstr>
      <vt:lpstr>Access Control</vt:lpstr>
      <vt:lpstr>Access Control</vt:lpstr>
      <vt:lpstr>Access Control</vt:lpstr>
      <vt:lpstr>Access Control</vt:lpstr>
      <vt:lpstr>Territorial Reinforcement</vt:lpstr>
      <vt:lpstr>Territorial Reinforcement</vt:lpstr>
      <vt:lpstr>Territorial Reinforcement</vt:lpstr>
      <vt:lpstr>Maintenance</vt:lpstr>
      <vt:lpstr>Broken Window Theory</vt:lpstr>
      <vt:lpstr>CPTED</vt:lpstr>
      <vt:lpstr>Crime Prevention Through Customer Service</vt:lpstr>
      <vt:lpstr>Crime Prevention Through Customer Service</vt:lpstr>
      <vt:lpstr>Security Cameras</vt:lpstr>
      <vt:lpstr>Shoplifting Tactics</vt:lpstr>
      <vt:lpstr>Crime Prevention Through  Environmental Desing</vt:lpstr>
      <vt:lpstr>Contact Us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Perez</dc:creator>
  <cp:lastModifiedBy>Michael Perez</cp:lastModifiedBy>
  <cp:revision>49</cp:revision>
  <cp:lastPrinted>2024-11-20T16:21:25Z</cp:lastPrinted>
  <dcterms:created xsi:type="dcterms:W3CDTF">2024-03-06T22:57:58Z</dcterms:created>
  <dcterms:modified xsi:type="dcterms:W3CDTF">2024-11-21T22:55:27Z</dcterms:modified>
</cp:coreProperties>
</file>